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0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1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2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3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8" r:id="rId2"/>
    <p:sldMasterId id="2147483678" r:id="rId3"/>
    <p:sldMasterId id="2147483699" r:id="rId4"/>
    <p:sldMasterId id="2147483715" r:id="rId5"/>
    <p:sldMasterId id="2147483721" r:id="rId6"/>
    <p:sldMasterId id="2147483732" r:id="rId7"/>
    <p:sldMasterId id="2147483748" r:id="rId8"/>
    <p:sldMasterId id="2147483754" r:id="rId9"/>
    <p:sldMasterId id="2147483771" r:id="rId10"/>
    <p:sldMasterId id="2147483779" r:id="rId11"/>
    <p:sldMasterId id="2147483787" r:id="rId12"/>
    <p:sldMasterId id="2147483804" r:id="rId13"/>
    <p:sldMasterId id="2147483820" r:id="rId14"/>
  </p:sldMasterIdLst>
  <p:notesMasterIdLst>
    <p:notesMasterId r:id="rId55"/>
  </p:notesMasterIdLst>
  <p:handoutMasterIdLst>
    <p:handoutMasterId r:id="rId56"/>
  </p:handoutMasterIdLst>
  <p:sldIdLst>
    <p:sldId id="415" r:id="rId15"/>
    <p:sldId id="424" r:id="rId16"/>
    <p:sldId id="425" r:id="rId17"/>
    <p:sldId id="426" r:id="rId18"/>
    <p:sldId id="427" r:id="rId19"/>
    <p:sldId id="429" r:id="rId20"/>
    <p:sldId id="430" r:id="rId21"/>
    <p:sldId id="431" r:id="rId22"/>
    <p:sldId id="432" r:id="rId23"/>
    <p:sldId id="433" r:id="rId24"/>
    <p:sldId id="434" r:id="rId25"/>
    <p:sldId id="436" r:id="rId26"/>
    <p:sldId id="437" r:id="rId27"/>
    <p:sldId id="438" r:id="rId28"/>
    <p:sldId id="439" r:id="rId29"/>
    <p:sldId id="440" r:id="rId30"/>
    <p:sldId id="441" r:id="rId31"/>
    <p:sldId id="442" r:id="rId32"/>
    <p:sldId id="443" r:id="rId33"/>
    <p:sldId id="317" r:id="rId34"/>
    <p:sldId id="305" r:id="rId35"/>
    <p:sldId id="306" r:id="rId36"/>
    <p:sldId id="309" r:id="rId37"/>
    <p:sldId id="310" r:id="rId38"/>
    <p:sldId id="336" r:id="rId39"/>
    <p:sldId id="356" r:id="rId40"/>
    <p:sldId id="413" r:id="rId41"/>
    <p:sldId id="414" r:id="rId42"/>
    <p:sldId id="374" r:id="rId43"/>
    <p:sldId id="375" r:id="rId44"/>
    <p:sldId id="377" r:id="rId45"/>
    <p:sldId id="379" r:id="rId46"/>
    <p:sldId id="380" r:id="rId47"/>
    <p:sldId id="381" r:id="rId48"/>
    <p:sldId id="382" r:id="rId49"/>
    <p:sldId id="383" r:id="rId50"/>
    <p:sldId id="384" r:id="rId51"/>
    <p:sldId id="388" r:id="rId52"/>
    <p:sldId id="389" r:id="rId53"/>
    <p:sldId id="412" r:id="rId5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364"/>
    <a:srgbClr val="FDE461"/>
    <a:srgbClr val="CCD4D9"/>
    <a:srgbClr val="52615D"/>
    <a:srgbClr val="FCD91D"/>
    <a:srgbClr val="4F6272"/>
    <a:srgbClr val="F2F4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45" d="100"/>
          <a:sy n="45" d="100"/>
        </p:scale>
        <p:origin x="1254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189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3992F6-8CAA-4E29-94DC-0DC471E72A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A5E64581-F938-454F-8C8B-47F849D98F2D}">
      <dgm:prSet phldrT="[Tekst]" custT="1"/>
      <dgm:spPr>
        <a:solidFill>
          <a:srgbClr val="CCD4D9"/>
        </a:solidFill>
      </dgm:spPr>
      <dgm:t>
        <a:bodyPr/>
        <a:lstStyle/>
        <a:p>
          <a:r>
            <a:rPr lang="pl-PL" sz="3600" dirty="0">
              <a:solidFill>
                <a:srgbClr val="52615D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1850 zł</a:t>
          </a:r>
        </a:p>
      </dgm:t>
    </dgm:pt>
    <dgm:pt modelId="{7041C585-C994-45C7-9B9B-BF4C75524A13}" type="parTrans" cxnId="{9026CC9B-74CF-46E8-947B-353D6F7ED6EC}">
      <dgm:prSet/>
      <dgm:spPr/>
      <dgm:t>
        <a:bodyPr/>
        <a:lstStyle/>
        <a:p>
          <a:endParaRPr lang="pl-PL"/>
        </a:p>
      </dgm:t>
    </dgm:pt>
    <dgm:pt modelId="{AFBE7204-DAEC-4FE6-BAFC-B6A869BDAEA6}" type="sibTrans" cxnId="{9026CC9B-74CF-46E8-947B-353D6F7ED6EC}">
      <dgm:prSet/>
      <dgm:spPr/>
      <dgm:t>
        <a:bodyPr/>
        <a:lstStyle/>
        <a:p>
          <a:endParaRPr lang="pl-PL"/>
        </a:p>
      </dgm:t>
    </dgm:pt>
    <dgm:pt modelId="{C016EF48-65F0-43D5-A9A5-6EEE95AC125F}">
      <dgm:prSet phldrT="[Tekst]" custT="1"/>
      <dgm:spPr>
        <a:solidFill>
          <a:srgbClr val="FDE461"/>
        </a:solidFill>
      </dgm:spPr>
      <dgm:t>
        <a:bodyPr/>
        <a:lstStyle/>
        <a:p>
          <a:r>
            <a:rPr lang="pl-PL" sz="3600" dirty="0">
              <a:solidFill>
                <a:srgbClr val="52615D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2000 zł</a:t>
          </a:r>
        </a:p>
      </dgm:t>
    </dgm:pt>
    <dgm:pt modelId="{6AC1E5BD-90AB-47EF-AA98-51B8EEA79FB8}" type="parTrans" cxnId="{8F9637A1-AD55-4B33-AAB5-3D44C0DD43FD}">
      <dgm:prSet/>
      <dgm:spPr/>
      <dgm:t>
        <a:bodyPr/>
        <a:lstStyle/>
        <a:p>
          <a:endParaRPr lang="pl-PL"/>
        </a:p>
      </dgm:t>
    </dgm:pt>
    <dgm:pt modelId="{AE79EC82-A345-43D8-BCAC-279928D2B04E}" type="sibTrans" cxnId="{8F9637A1-AD55-4B33-AAB5-3D44C0DD43FD}">
      <dgm:prSet/>
      <dgm:spPr/>
      <dgm:t>
        <a:bodyPr/>
        <a:lstStyle/>
        <a:p>
          <a:endParaRPr lang="pl-PL"/>
        </a:p>
      </dgm:t>
    </dgm:pt>
    <dgm:pt modelId="{42E26762-7D9C-4872-91FE-6A52C7EF6FDC}">
      <dgm:prSet phldrT="[Tekst]"/>
      <dgm:spPr>
        <a:solidFill>
          <a:srgbClr val="FCD91D"/>
        </a:solidFill>
      </dgm:spPr>
      <dgm:t>
        <a:bodyPr/>
        <a:lstStyle/>
        <a:p>
          <a:endParaRPr lang="pl-PL" dirty="0">
            <a:solidFill>
              <a:srgbClr val="52615D"/>
            </a:solidFill>
          </a:endParaRPr>
        </a:p>
      </dgm:t>
    </dgm:pt>
    <dgm:pt modelId="{C79F0261-4EE3-4504-A182-8AA5CA5EE0FC}" type="parTrans" cxnId="{52CD2E9F-1DF5-4E11-9483-E5B0762E2129}">
      <dgm:prSet/>
      <dgm:spPr/>
      <dgm:t>
        <a:bodyPr/>
        <a:lstStyle/>
        <a:p>
          <a:endParaRPr lang="pl-PL"/>
        </a:p>
      </dgm:t>
    </dgm:pt>
    <dgm:pt modelId="{B9F31F3D-B352-404C-9EC0-D467AA5BE4A5}" type="sibTrans" cxnId="{52CD2E9F-1DF5-4E11-9483-E5B0762E2129}">
      <dgm:prSet/>
      <dgm:spPr/>
      <dgm:t>
        <a:bodyPr/>
        <a:lstStyle/>
        <a:p>
          <a:endParaRPr lang="pl-PL"/>
        </a:p>
      </dgm:t>
    </dgm:pt>
    <dgm:pt modelId="{F4B70AD9-7BB4-47FB-B4E4-BFD8CC9F2D72}" type="pres">
      <dgm:prSet presAssocID="{293992F6-8CAA-4E29-94DC-0DC471E72A22}" presName="Name0" presStyleCnt="0">
        <dgm:presLayoutVars>
          <dgm:dir/>
          <dgm:animLvl val="lvl"/>
          <dgm:resizeHandles val="exact"/>
        </dgm:presLayoutVars>
      </dgm:prSet>
      <dgm:spPr/>
    </dgm:pt>
    <dgm:pt modelId="{96A99043-F12F-4C11-8BE3-F9699D10A8D8}" type="pres">
      <dgm:prSet presAssocID="{A5E64581-F938-454F-8C8B-47F849D98F2D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8E70767-4F0C-474F-8BD2-30F215E880BE}" type="pres">
      <dgm:prSet presAssocID="{AFBE7204-DAEC-4FE6-BAFC-B6A869BDAEA6}" presName="parTxOnlySpace" presStyleCnt="0"/>
      <dgm:spPr/>
    </dgm:pt>
    <dgm:pt modelId="{04A77C77-63B7-46BE-B544-3E49FA8BCE92}" type="pres">
      <dgm:prSet presAssocID="{C016EF48-65F0-43D5-A9A5-6EEE95AC125F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6AC3D5BF-8CC1-48E5-9C37-8DF077B94874}" type="pres">
      <dgm:prSet presAssocID="{AE79EC82-A345-43D8-BCAC-279928D2B04E}" presName="parTxOnlySpace" presStyleCnt="0"/>
      <dgm:spPr/>
    </dgm:pt>
    <dgm:pt modelId="{4E8AF0B4-B9FD-4CB6-AEC3-566870A9A6D3}" type="pres">
      <dgm:prSet presAssocID="{42E26762-7D9C-4872-91FE-6A52C7EF6FDC}" presName="parTxOnly" presStyleLbl="node1" presStyleIdx="2" presStyleCnt="3" custAng="16200000" custScaleY="149571">
        <dgm:presLayoutVars>
          <dgm:chMax val="0"/>
          <dgm:chPref val="0"/>
          <dgm:bulletEnabled val="1"/>
        </dgm:presLayoutVars>
      </dgm:prSet>
      <dgm:spPr/>
    </dgm:pt>
  </dgm:ptLst>
  <dgm:cxnLst>
    <dgm:cxn modelId="{8F9637A1-AD55-4B33-AAB5-3D44C0DD43FD}" srcId="{293992F6-8CAA-4E29-94DC-0DC471E72A22}" destId="{C016EF48-65F0-43D5-A9A5-6EEE95AC125F}" srcOrd="1" destOrd="0" parTransId="{6AC1E5BD-90AB-47EF-AA98-51B8EEA79FB8}" sibTransId="{AE79EC82-A345-43D8-BCAC-279928D2B04E}"/>
    <dgm:cxn modelId="{9026CC9B-74CF-46E8-947B-353D6F7ED6EC}" srcId="{293992F6-8CAA-4E29-94DC-0DC471E72A22}" destId="{A5E64581-F938-454F-8C8B-47F849D98F2D}" srcOrd="0" destOrd="0" parTransId="{7041C585-C994-45C7-9B9B-BF4C75524A13}" sibTransId="{AFBE7204-DAEC-4FE6-BAFC-B6A869BDAEA6}"/>
    <dgm:cxn modelId="{22805473-9B7E-483C-90E9-A690EC5E29F2}" type="presOf" srcId="{42E26762-7D9C-4872-91FE-6A52C7EF6FDC}" destId="{4E8AF0B4-B9FD-4CB6-AEC3-566870A9A6D3}" srcOrd="0" destOrd="0" presId="urn:microsoft.com/office/officeart/2005/8/layout/chevron1"/>
    <dgm:cxn modelId="{BF2A7F29-13E8-43FB-B88A-4815FECF412D}" type="presOf" srcId="{A5E64581-F938-454F-8C8B-47F849D98F2D}" destId="{96A99043-F12F-4C11-8BE3-F9699D10A8D8}" srcOrd="0" destOrd="0" presId="urn:microsoft.com/office/officeart/2005/8/layout/chevron1"/>
    <dgm:cxn modelId="{E2B77FE2-9C51-494A-9A05-9A08579511BD}" type="presOf" srcId="{293992F6-8CAA-4E29-94DC-0DC471E72A22}" destId="{F4B70AD9-7BB4-47FB-B4E4-BFD8CC9F2D72}" srcOrd="0" destOrd="0" presId="urn:microsoft.com/office/officeart/2005/8/layout/chevron1"/>
    <dgm:cxn modelId="{52CD2E9F-1DF5-4E11-9483-E5B0762E2129}" srcId="{293992F6-8CAA-4E29-94DC-0DC471E72A22}" destId="{42E26762-7D9C-4872-91FE-6A52C7EF6FDC}" srcOrd="2" destOrd="0" parTransId="{C79F0261-4EE3-4504-A182-8AA5CA5EE0FC}" sibTransId="{B9F31F3D-B352-404C-9EC0-D467AA5BE4A5}"/>
    <dgm:cxn modelId="{D79FB1E8-1F92-447A-8E75-2805CEADA0A7}" type="presOf" srcId="{C016EF48-65F0-43D5-A9A5-6EEE95AC125F}" destId="{04A77C77-63B7-46BE-B544-3E49FA8BCE92}" srcOrd="0" destOrd="0" presId="urn:microsoft.com/office/officeart/2005/8/layout/chevron1"/>
    <dgm:cxn modelId="{82C1246E-CACD-40F9-BDA5-0E7E751E13EF}" type="presParOf" srcId="{F4B70AD9-7BB4-47FB-B4E4-BFD8CC9F2D72}" destId="{96A99043-F12F-4C11-8BE3-F9699D10A8D8}" srcOrd="0" destOrd="0" presId="urn:microsoft.com/office/officeart/2005/8/layout/chevron1"/>
    <dgm:cxn modelId="{C67C5D7E-64C7-46E7-9979-54413DCFE727}" type="presParOf" srcId="{F4B70AD9-7BB4-47FB-B4E4-BFD8CC9F2D72}" destId="{18E70767-4F0C-474F-8BD2-30F215E880BE}" srcOrd="1" destOrd="0" presId="urn:microsoft.com/office/officeart/2005/8/layout/chevron1"/>
    <dgm:cxn modelId="{77DC5180-33B2-44B9-9035-3FE1E06CA8EF}" type="presParOf" srcId="{F4B70AD9-7BB4-47FB-B4E4-BFD8CC9F2D72}" destId="{04A77C77-63B7-46BE-B544-3E49FA8BCE92}" srcOrd="2" destOrd="0" presId="urn:microsoft.com/office/officeart/2005/8/layout/chevron1"/>
    <dgm:cxn modelId="{66E6AE4D-83E0-47C9-BAFF-0F21C0892594}" type="presParOf" srcId="{F4B70AD9-7BB4-47FB-B4E4-BFD8CC9F2D72}" destId="{6AC3D5BF-8CC1-48E5-9C37-8DF077B94874}" srcOrd="3" destOrd="0" presId="urn:microsoft.com/office/officeart/2005/8/layout/chevron1"/>
    <dgm:cxn modelId="{6FB39C7F-A3E9-4388-9FDD-F6632478EDF7}" type="presParOf" srcId="{F4B70AD9-7BB4-47FB-B4E4-BFD8CC9F2D72}" destId="{4E8AF0B4-B9FD-4CB6-AEC3-566870A9A6D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73183F-3030-49BD-9158-AE8765919D59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378D7450-5C97-47E4-9788-046B00121CFB}">
      <dgm:prSet phldrT="[Tekst]"/>
      <dgm:spPr>
        <a:solidFill>
          <a:srgbClr val="FDE461"/>
        </a:solidFill>
        <a:ln>
          <a:solidFill>
            <a:srgbClr val="FDE461"/>
          </a:solidFill>
        </a:ln>
      </dgm:spPr>
      <dgm:t>
        <a:bodyPr/>
        <a:lstStyle/>
        <a:p>
          <a:r>
            <a:rPr lang="pl-PL" dirty="0">
              <a:solidFill>
                <a:srgbClr val="3F5364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15 września 2016 r.</a:t>
          </a:r>
        </a:p>
      </dgm:t>
    </dgm:pt>
    <dgm:pt modelId="{C2A28286-0B0C-471E-8B7A-ED9F0C0FE5AA}" type="parTrans" cxnId="{8562C5F7-F067-44A8-8ED0-2DBBBCEC74D4}">
      <dgm:prSet/>
      <dgm:spPr/>
      <dgm:t>
        <a:bodyPr/>
        <a:lstStyle/>
        <a:p>
          <a:endParaRPr lang="pl-PL"/>
        </a:p>
      </dgm:t>
    </dgm:pt>
    <dgm:pt modelId="{E9141F71-0D6E-4C7C-9715-6E09E2D483B6}" type="sibTrans" cxnId="{8562C5F7-F067-44A8-8ED0-2DBBBCEC74D4}">
      <dgm:prSet/>
      <dgm:spPr/>
      <dgm:t>
        <a:bodyPr/>
        <a:lstStyle/>
        <a:p>
          <a:endParaRPr lang="pl-PL"/>
        </a:p>
      </dgm:t>
    </dgm:pt>
    <dgm:pt modelId="{39EB2F95-E6A0-4892-A061-8D96CAACD5BF}">
      <dgm:prSet phldrT="[Tekst]"/>
      <dgm:spPr>
        <a:solidFill>
          <a:srgbClr val="FDE461"/>
        </a:solidFill>
        <a:ln>
          <a:solidFill>
            <a:srgbClr val="FDE461"/>
          </a:solidFill>
        </a:ln>
      </dgm:spPr>
      <dgm:t>
        <a:bodyPr/>
        <a:lstStyle/>
        <a:p>
          <a:r>
            <a:rPr lang="pl-PL" dirty="0">
              <a:solidFill>
                <a:srgbClr val="3F5364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18 miesięcy</a:t>
          </a:r>
        </a:p>
      </dgm:t>
    </dgm:pt>
    <dgm:pt modelId="{71C82625-6E88-4068-BBCC-DB4F3AEE640E}" type="parTrans" cxnId="{A6C9C60C-1309-4A54-9CD6-68971048CD4C}">
      <dgm:prSet/>
      <dgm:spPr/>
      <dgm:t>
        <a:bodyPr/>
        <a:lstStyle/>
        <a:p>
          <a:endParaRPr lang="pl-PL"/>
        </a:p>
      </dgm:t>
    </dgm:pt>
    <dgm:pt modelId="{0111A864-3EFA-483B-A2A4-D1BFC47093EF}" type="sibTrans" cxnId="{A6C9C60C-1309-4A54-9CD6-68971048CD4C}">
      <dgm:prSet/>
      <dgm:spPr/>
      <dgm:t>
        <a:bodyPr/>
        <a:lstStyle/>
        <a:p>
          <a:endParaRPr lang="pl-PL"/>
        </a:p>
      </dgm:t>
    </dgm:pt>
    <dgm:pt modelId="{D414F2EF-A10E-49C9-95FC-157F07029CBD}">
      <dgm:prSet phldrT="[Tekst]"/>
      <dgm:spPr>
        <a:solidFill>
          <a:srgbClr val="FDE461"/>
        </a:solidFill>
        <a:ln>
          <a:solidFill>
            <a:srgbClr val="FDE461"/>
          </a:solidFill>
        </a:ln>
      </dgm:spPr>
      <dgm:t>
        <a:bodyPr/>
        <a:lstStyle/>
        <a:p>
          <a:r>
            <a:rPr lang="pl-PL" dirty="0">
              <a:solidFill>
                <a:srgbClr val="3F5364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Nowy Kodeks Pracy</a:t>
          </a:r>
        </a:p>
      </dgm:t>
    </dgm:pt>
    <dgm:pt modelId="{9E641AE1-C42D-49F4-93FD-8BEB47578CB9}" type="parTrans" cxnId="{F5158DE9-EBEE-4423-888C-3FEB39670A89}">
      <dgm:prSet/>
      <dgm:spPr/>
      <dgm:t>
        <a:bodyPr/>
        <a:lstStyle/>
        <a:p>
          <a:endParaRPr lang="pl-PL"/>
        </a:p>
      </dgm:t>
    </dgm:pt>
    <dgm:pt modelId="{A7764AF5-1DFA-4A8E-9E81-5002B9F09857}" type="sibTrans" cxnId="{F5158DE9-EBEE-4423-888C-3FEB39670A89}">
      <dgm:prSet/>
      <dgm:spPr/>
      <dgm:t>
        <a:bodyPr/>
        <a:lstStyle/>
        <a:p>
          <a:endParaRPr lang="pl-PL"/>
        </a:p>
      </dgm:t>
    </dgm:pt>
    <dgm:pt modelId="{1DF6541E-60DC-458E-B4FC-E2EC3C31586E}">
      <dgm:prSet phldrT="[Tekst]"/>
      <dgm:spPr>
        <a:solidFill>
          <a:srgbClr val="FDE461"/>
        </a:solidFill>
        <a:ln>
          <a:solidFill>
            <a:srgbClr val="FDE461"/>
          </a:solidFill>
        </a:ln>
      </dgm:spPr>
      <dgm:t>
        <a:bodyPr/>
        <a:lstStyle/>
        <a:p>
          <a:r>
            <a:rPr lang="pl-PL" dirty="0">
              <a:solidFill>
                <a:srgbClr val="3F5364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14 osób w Komisji</a:t>
          </a:r>
        </a:p>
      </dgm:t>
    </dgm:pt>
    <dgm:pt modelId="{8138B1CB-78C2-444A-8E28-E954D9D01B31}" type="parTrans" cxnId="{8382122A-0DFD-4C5B-9EFE-027FEF59A78B}">
      <dgm:prSet/>
      <dgm:spPr/>
      <dgm:t>
        <a:bodyPr/>
        <a:lstStyle/>
        <a:p>
          <a:endParaRPr lang="pl-PL"/>
        </a:p>
      </dgm:t>
    </dgm:pt>
    <dgm:pt modelId="{5B7A0CD2-E48F-4FEA-B819-54EB9EDD3E28}" type="sibTrans" cxnId="{8382122A-0DFD-4C5B-9EFE-027FEF59A78B}">
      <dgm:prSet/>
      <dgm:spPr/>
      <dgm:t>
        <a:bodyPr/>
        <a:lstStyle/>
        <a:p>
          <a:endParaRPr lang="pl-PL"/>
        </a:p>
      </dgm:t>
    </dgm:pt>
    <dgm:pt modelId="{962169A2-D011-48AB-9229-B98950A65423}" type="pres">
      <dgm:prSet presAssocID="{C473183F-3030-49BD-9158-AE8765919D59}" presName="CompostProcess" presStyleCnt="0">
        <dgm:presLayoutVars>
          <dgm:dir/>
          <dgm:resizeHandles val="exact"/>
        </dgm:presLayoutVars>
      </dgm:prSet>
      <dgm:spPr/>
    </dgm:pt>
    <dgm:pt modelId="{B2539201-AFE4-49F7-B2E6-B9F0015A30E3}" type="pres">
      <dgm:prSet presAssocID="{C473183F-3030-49BD-9158-AE8765919D59}" presName="arrow" presStyleLbl="bgShp" presStyleIdx="0" presStyleCnt="1"/>
      <dgm:spPr>
        <a:solidFill>
          <a:srgbClr val="3F5364"/>
        </a:solidFill>
        <a:ln>
          <a:solidFill>
            <a:srgbClr val="3F5364"/>
          </a:solidFill>
        </a:ln>
      </dgm:spPr>
    </dgm:pt>
    <dgm:pt modelId="{4FBE7414-57FC-4DD5-8172-564D8E25EBB7}" type="pres">
      <dgm:prSet presAssocID="{C473183F-3030-49BD-9158-AE8765919D59}" presName="linearProcess" presStyleCnt="0"/>
      <dgm:spPr/>
    </dgm:pt>
    <dgm:pt modelId="{730020FF-D733-4732-8E5B-6D10EAB32BC9}" type="pres">
      <dgm:prSet presAssocID="{378D7450-5C97-47E4-9788-046B00121CFB}" presName="textNode" presStyleLbl="node1" presStyleIdx="0" presStyleCnt="4">
        <dgm:presLayoutVars>
          <dgm:bulletEnabled val="1"/>
        </dgm:presLayoutVars>
      </dgm:prSet>
      <dgm:spPr/>
    </dgm:pt>
    <dgm:pt modelId="{42533847-20B7-42B7-AED1-322B12DA4D8B}" type="pres">
      <dgm:prSet presAssocID="{E9141F71-0D6E-4C7C-9715-6E09E2D483B6}" presName="sibTrans" presStyleCnt="0"/>
      <dgm:spPr/>
    </dgm:pt>
    <dgm:pt modelId="{016FF181-DEDA-4202-BD1F-F2405CF0D750}" type="pres">
      <dgm:prSet presAssocID="{1DF6541E-60DC-458E-B4FC-E2EC3C31586E}" presName="textNode" presStyleLbl="node1" presStyleIdx="1" presStyleCnt="4">
        <dgm:presLayoutVars>
          <dgm:bulletEnabled val="1"/>
        </dgm:presLayoutVars>
      </dgm:prSet>
      <dgm:spPr/>
    </dgm:pt>
    <dgm:pt modelId="{695C61FA-CC91-4387-A422-D298782865C6}" type="pres">
      <dgm:prSet presAssocID="{5B7A0CD2-E48F-4FEA-B819-54EB9EDD3E28}" presName="sibTrans" presStyleCnt="0"/>
      <dgm:spPr/>
    </dgm:pt>
    <dgm:pt modelId="{732F4778-E7C1-4EC6-893E-37F1A8B3CC31}" type="pres">
      <dgm:prSet presAssocID="{39EB2F95-E6A0-4892-A061-8D96CAACD5BF}" presName="textNode" presStyleLbl="node1" presStyleIdx="2" presStyleCnt="4">
        <dgm:presLayoutVars>
          <dgm:bulletEnabled val="1"/>
        </dgm:presLayoutVars>
      </dgm:prSet>
      <dgm:spPr/>
    </dgm:pt>
    <dgm:pt modelId="{E8E30015-DBF6-4CA7-B2C8-21F16A985390}" type="pres">
      <dgm:prSet presAssocID="{0111A864-3EFA-483B-A2A4-D1BFC47093EF}" presName="sibTrans" presStyleCnt="0"/>
      <dgm:spPr/>
    </dgm:pt>
    <dgm:pt modelId="{8134DFF4-11F5-49A1-AC20-56A10EF4E5B2}" type="pres">
      <dgm:prSet presAssocID="{D414F2EF-A10E-49C9-95FC-157F07029CBD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EA55D219-B1CF-468E-975D-FEDEB4968B68}" type="presOf" srcId="{378D7450-5C97-47E4-9788-046B00121CFB}" destId="{730020FF-D733-4732-8E5B-6D10EAB32BC9}" srcOrd="0" destOrd="0" presId="urn:microsoft.com/office/officeart/2005/8/layout/hProcess9"/>
    <dgm:cxn modelId="{F5158DE9-EBEE-4423-888C-3FEB39670A89}" srcId="{C473183F-3030-49BD-9158-AE8765919D59}" destId="{D414F2EF-A10E-49C9-95FC-157F07029CBD}" srcOrd="3" destOrd="0" parTransId="{9E641AE1-C42D-49F4-93FD-8BEB47578CB9}" sibTransId="{A7764AF5-1DFA-4A8E-9E81-5002B9F09857}"/>
    <dgm:cxn modelId="{3FC79BA4-3FA2-42BA-80C7-EDC251AAB991}" type="presOf" srcId="{D414F2EF-A10E-49C9-95FC-157F07029CBD}" destId="{8134DFF4-11F5-49A1-AC20-56A10EF4E5B2}" srcOrd="0" destOrd="0" presId="urn:microsoft.com/office/officeart/2005/8/layout/hProcess9"/>
    <dgm:cxn modelId="{B8E7ACB9-F96C-4B48-B038-3961980C1B88}" type="presOf" srcId="{39EB2F95-E6A0-4892-A061-8D96CAACD5BF}" destId="{732F4778-E7C1-4EC6-893E-37F1A8B3CC31}" srcOrd="0" destOrd="0" presId="urn:microsoft.com/office/officeart/2005/8/layout/hProcess9"/>
    <dgm:cxn modelId="{9287EA8F-0B91-4A34-8A2D-C187AAA1AC32}" type="presOf" srcId="{1DF6541E-60DC-458E-B4FC-E2EC3C31586E}" destId="{016FF181-DEDA-4202-BD1F-F2405CF0D750}" srcOrd="0" destOrd="0" presId="urn:microsoft.com/office/officeart/2005/8/layout/hProcess9"/>
    <dgm:cxn modelId="{8382122A-0DFD-4C5B-9EFE-027FEF59A78B}" srcId="{C473183F-3030-49BD-9158-AE8765919D59}" destId="{1DF6541E-60DC-458E-B4FC-E2EC3C31586E}" srcOrd="1" destOrd="0" parTransId="{8138B1CB-78C2-444A-8E28-E954D9D01B31}" sibTransId="{5B7A0CD2-E48F-4FEA-B819-54EB9EDD3E28}"/>
    <dgm:cxn modelId="{A6C9C60C-1309-4A54-9CD6-68971048CD4C}" srcId="{C473183F-3030-49BD-9158-AE8765919D59}" destId="{39EB2F95-E6A0-4892-A061-8D96CAACD5BF}" srcOrd="2" destOrd="0" parTransId="{71C82625-6E88-4068-BBCC-DB4F3AEE640E}" sibTransId="{0111A864-3EFA-483B-A2A4-D1BFC47093EF}"/>
    <dgm:cxn modelId="{BFBE4ADF-B145-4610-B1C6-FEE11AA6480A}" type="presOf" srcId="{C473183F-3030-49BD-9158-AE8765919D59}" destId="{962169A2-D011-48AB-9229-B98950A65423}" srcOrd="0" destOrd="0" presId="urn:microsoft.com/office/officeart/2005/8/layout/hProcess9"/>
    <dgm:cxn modelId="{8562C5F7-F067-44A8-8ED0-2DBBBCEC74D4}" srcId="{C473183F-3030-49BD-9158-AE8765919D59}" destId="{378D7450-5C97-47E4-9788-046B00121CFB}" srcOrd="0" destOrd="0" parTransId="{C2A28286-0B0C-471E-8B7A-ED9F0C0FE5AA}" sibTransId="{E9141F71-0D6E-4C7C-9715-6E09E2D483B6}"/>
    <dgm:cxn modelId="{FC5B9374-6DD8-4B4A-BCCD-163CF5A28F23}" type="presParOf" srcId="{962169A2-D011-48AB-9229-B98950A65423}" destId="{B2539201-AFE4-49F7-B2E6-B9F0015A30E3}" srcOrd="0" destOrd="0" presId="urn:microsoft.com/office/officeart/2005/8/layout/hProcess9"/>
    <dgm:cxn modelId="{E4D66461-A33B-4EEF-8E62-9859FD558931}" type="presParOf" srcId="{962169A2-D011-48AB-9229-B98950A65423}" destId="{4FBE7414-57FC-4DD5-8172-564D8E25EBB7}" srcOrd="1" destOrd="0" presId="urn:microsoft.com/office/officeart/2005/8/layout/hProcess9"/>
    <dgm:cxn modelId="{EB600B0C-3F68-4C81-A99B-AA45095B814C}" type="presParOf" srcId="{4FBE7414-57FC-4DD5-8172-564D8E25EBB7}" destId="{730020FF-D733-4732-8E5B-6D10EAB32BC9}" srcOrd="0" destOrd="0" presId="urn:microsoft.com/office/officeart/2005/8/layout/hProcess9"/>
    <dgm:cxn modelId="{A423A35D-8D6E-4C7C-BFD6-86EF1FF54EC0}" type="presParOf" srcId="{4FBE7414-57FC-4DD5-8172-564D8E25EBB7}" destId="{42533847-20B7-42B7-AED1-322B12DA4D8B}" srcOrd="1" destOrd="0" presId="urn:microsoft.com/office/officeart/2005/8/layout/hProcess9"/>
    <dgm:cxn modelId="{0AD9E734-F287-4DE2-81BD-7E60727C994E}" type="presParOf" srcId="{4FBE7414-57FC-4DD5-8172-564D8E25EBB7}" destId="{016FF181-DEDA-4202-BD1F-F2405CF0D750}" srcOrd="2" destOrd="0" presId="urn:microsoft.com/office/officeart/2005/8/layout/hProcess9"/>
    <dgm:cxn modelId="{2C552301-7F01-45BE-B045-D8176CB6B873}" type="presParOf" srcId="{4FBE7414-57FC-4DD5-8172-564D8E25EBB7}" destId="{695C61FA-CC91-4387-A422-D298782865C6}" srcOrd="3" destOrd="0" presId="urn:microsoft.com/office/officeart/2005/8/layout/hProcess9"/>
    <dgm:cxn modelId="{1007A3B2-146B-4564-8972-EE24229155D0}" type="presParOf" srcId="{4FBE7414-57FC-4DD5-8172-564D8E25EBB7}" destId="{732F4778-E7C1-4EC6-893E-37F1A8B3CC31}" srcOrd="4" destOrd="0" presId="urn:microsoft.com/office/officeart/2005/8/layout/hProcess9"/>
    <dgm:cxn modelId="{D1DE09D7-08B1-4175-9FB7-DA20CA37E7FD}" type="presParOf" srcId="{4FBE7414-57FC-4DD5-8172-564D8E25EBB7}" destId="{E8E30015-DBF6-4CA7-B2C8-21F16A985390}" srcOrd="5" destOrd="0" presId="urn:microsoft.com/office/officeart/2005/8/layout/hProcess9"/>
    <dgm:cxn modelId="{BB5DD88A-D39B-432D-9C6C-3FE2B32F36AA}" type="presParOf" srcId="{4FBE7414-57FC-4DD5-8172-564D8E25EBB7}" destId="{8134DFF4-11F5-49A1-AC20-56A10EF4E5B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99043-F12F-4C11-8BE3-F9699D10A8D8}">
      <dsp:nvSpPr>
        <dsp:cNvPr id="0" name=""/>
        <dsp:cNvSpPr/>
      </dsp:nvSpPr>
      <dsp:spPr>
        <a:xfrm>
          <a:off x="2394" y="2189593"/>
          <a:ext cx="2917181" cy="1166872"/>
        </a:xfrm>
        <a:prstGeom prst="chevron">
          <a:avLst/>
        </a:prstGeom>
        <a:solidFill>
          <a:srgbClr val="CCD4D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solidFill>
                <a:srgbClr val="52615D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1850 zł</a:t>
          </a:r>
        </a:p>
      </dsp:txBody>
      <dsp:txXfrm>
        <a:off x="585830" y="2189593"/>
        <a:ext cx="1750309" cy="1166872"/>
      </dsp:txXfrm>
    </dsp:sp>
    <dsp:sp modelId="{04A77C77-63B7-46BE-B544-3E49FA8BCE92}">
      <dsp:nvSpPr>
        <dsp:cNvPr id="0" name=""/>
        <dsp:cNvSpPr/>
      </dsp:nvSpPr>
      <dsp:spPr>
        <a:xfrm>
          <a:off x="2627857" y="2189593"/>
          <a:ext cx="2917181" cy="1166872"/>
        </a:xfrm>
        <a:prstGeom prst="chevron">
          <a:avLst/>
        </a:prstGeom>
        <a:solidFill>
          <a:srgbClr val="FDE4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018" tIns="48006" rIns="48006" bIns="48006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solidFill>
                <a:srgbClr val="52615D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2000 zł</a:t>
          </a:r>
        </a:p>
      </dsp:txBody>
      <dsp:txXfrm>
        <a:off x="3211293" y="2189593"/>
        <a:ext cx="1750309" cy="1166872"/>
      </dsp:txXfrm>
    </dsp:sp>
    <dsp:sp modelId="{4E8AF0B4-B9FD-4CB6-AEC3-566870A9A6D3}">
      <dsp:nvSpPr>
        <dsp:cNvPr id="0" name=""/>
        <dsp:cNvSpPr/>
      </dsp:nvSpPr>
      <dsp:spPr>
        <a:xfrm rot="16200000">
          <a:off x="5253320" y="1900378"/>
          <a:ext cx="2917181" cy="1745302"/>
        </a:xfrm>
        <a:prstGeom prst="chevron">
          <a:avLst/>
        </a:prstGeom>
        <a:solidFill>
          <a:srgbClr val="FCD9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6500" kern="1200" dirty="0">
            <a:solidFill>
              <a:srgbClr val="52615D"/>
            </a:solidFill>
          </a:endParaRPr>
        </a:p>
      </dsp:txBody>
      <dsp:txXfrm>
        <a:off x="6125971" y="1900378"/>
        <a:ext cx="1171879" cy="17453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39201-AFE4-49F7-B2E6-B9F0015A30E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rgbClr val="3F5364"/>
        </a:solidFill>
        <a:ln>
          <a:solidFill>
            <a:srgbClr val="3F5364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0020FF-D733-4732-8E5B-6D10EAB32BC9}">
      <dsp:nvSpPr>
        <dsp:cNvPr id="0" name=""/>
        <dsp:cNvSpPr/>
      </dsp:nvSpPr>
      <dsp:spPr>
        <a:xfrm>
          <a:off x="3050" y="1219199"/>
          <a:ext cx="1467445" cy="1625600"/>
        </a:xfrm>
        <a:prstGeom prst="roundRect">
          <a:avLst/>
        </a:prstGeom>
        <a:solidFill>
          <a:srgbClr val="FDE461"/>
        </a:solidFill>
        <a:ln w="12700" cap="flat" cmpd="sng" algn="ctr">
          <a:solidFill>
            <a:srgbClr val="FDE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rgbClr val="3F5364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15 września 2016 r.</a:t>
          </a:r>
        </a:p>
      </dsp:txBody>
      <dsp:txXfrm>
        <a:off x="74685" y="1290834"/>
        <a:ext cx="1324175" cy="1482330"/>
      </dsp:txXfrm>
    </dsp:sp>
    <dsp:sp modelId="{016FF181-DEDA-4202-BD1F-F2405CF0D750}">
      <dsp:nvSpPr>
        <dsp:cNvPr id="0" name=""/>
        <dsp:cNvSpPr/>
      </dsp:nvSpPr>
      <dsp:spPr>
        <a:xfrm>
          <a:off x="1543868" y="1219199"/>
          <a:ext cx="1467445" cy="1625600"/>
        </a:xfrm>
        <a:prstGeom prst="roundRect">
          <a:avLst/>
        </a:prstGeom>
        <a:solidFill>
          <a:srgbClr val="FDE461"/>
        </a:solidFill>
        <a:ln w="12700" cap="flat" cmpd="sng" algn="ctr">
          <a:solidFill>
            <a:srgbClr val="FDE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rgbClr val="3F5364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14 osób w Komisji</a:t>
          </a:r>
        </a:p>
      </dsp:txBody>
      <dsp:txXfrm>
        <a:off x="1615503" y="1290834"/>
        <a:ext cx="1324175" cy="1482330"/>
      </dsp:txXfrm>
    </dsp:sp>
    <dsp:sp modelId="{732F4778-E7C1-4EC6-893E-37F1A8B3CC31}">
      <dsp:nvSpPr>
        <dsp:cNvPr id="0" name=""/>
        <dsp:cNvSpPr/>
      </dsp:nvSpPr>
      <dsp:spPr>
        <a:xfrm>
          <a:off x="3084686" y="1219199"/>
          <a:ext cx="1467445" cy="1625600"/>
        </a:xfrm>
        <a:prstGeom prst="roundRect">
          <a:avLst/>
        </a:prstGeom>
        <a:solidFill>
          <a:srgbClr val="FDE461"/>
        </a:solidFill>
        <a:ln w="12700" cap="flat" cmpd="sng" algn="ctr">
          <a:solidFill>
            <a:srgbClr val="FDE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rgbClr val="3F5364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18 miesięcy</a:t>
          </a:r>
        </a:p>
      </dsp:txBody>
      <dsp:txXfrm>
        <a:off x="3156321" y="1290834"/>
        <a:ext cx="1324175" cy="1482330"/>
      </dsp:txXfrm>
    </dsp:sp>
    <dsp:sp modelId="{8134DFF4-11F5-49A1-AC20-56A10EF4E5B2}">
      <dsp:nvSpPr>
        <dsp:cNvPr id="0" name=""/>
        <dsp:cNvSpPr/>
      </dsp:nvSpPr>
      <dsp:spPr>
        <a:xfrm>
          <a:off x="4625503" y="1219199"/>
          <a:ext cx="1467445" cy="1625600"/>
        </a:xfrm>
        <a:prstGeom prst="roundRect">
          <a:avLst/>
        </a:prstGeom>
        <a:solidFill>
          <a:srgbClr val="FDE461"/>
        </a:solidFill>
        <a:ln w="12700" cap="flat" cmpd="sng" algn="ctr">
          <a:solidFill>
            <a:srgbClr val="FDE46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solidFill>
                <a:srgbClr val="3F5364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Nowy Kodeks Pracy</a:t>
          </a:r>
        </a:p>
      </dsp:txBody>
      <dsp:txXfrm>
        <a:off x="4697138" y="1290834"/>
        <a:ext cx="1324175" cy="1482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88016-7CAE-4308-8665-E0523539E629}" type="datetimeFigureOut">
              <a:rPr lang="pl-PL" smtClean="0"/>
              <a:pPr/>
              <a:t>2017-01-09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484CC-F67A-4E99-BA78-FE64BAABCB4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7897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DD380-082C-4CD0-8BC0-5B65D7BAA45C}" type="datetimeFigureOut">
              <a:rPr lang="pl-PL" smtClean="0"/>
              <a:pPr/>
              <a:t>2017-01-09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2D898-C8E9-48BC-9758-754DB8E5780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387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2D898-C8E9-48BC-9758-754DB8E57803}" type="slidenum">
              <a:rPr lang="pl-PL" smtClean="0">
                <a:solidFill>
                  <a:prstClr val="black"/>
                </a:solidFill>
              </a:rPr>
              <a:pPr/>
              <a:t>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62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2D898-C8E9-48BC-9758-754DB8E57803}" type="slidenum">
              <a:rPr lang="pl-PL" smtClean="0">
                <a:solidFill>
                  <a:prstClr val="black"/>
                </a:solidFill>
              </a:rPr>
              <a:pPr/>
              <a:t>35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14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2D898-C8E9-48BC-9758-754DB8E57803}" type="slidenum">
              <a:rPr lang="pl-PL" smtClean="0">
                <a:solidFill>
                  <a:prstClr val="black"/>
                </a:solidFill>
              </a:rPr>
              <a:pPr/>
              <a:t>36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14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2D898-C8E9-48BC-9758-754DB8E57803}" type="slidenum">
              <a:rPr lang="pl-PL" smtClean="0">
                <a:solidFill>
                  <a:prstClr val="black"/>
                </a:solidFill>
              </a:rPr>
              <a:pPr/>
              <a:t>37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14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2D898-C8E9-48BC-9758-754DB8E57803}" type="slidenum">
              <a:rPr lang="pl-PL" smtClean="0">
                <a:solidFill>
                  <a:prstClr val="black"/>
                </a:solidFill>
              </a:rPr>
              <a:pPr/>
              <a:t>17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8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2D898-C8E9-48BC-9758-754DB8E57803}" type="slidenum">
              <a:rPr lang="pl-PL" smtClean="0">
                <a:solidFill>
                  <a:prstClr val="black"/>
                </a:solidFill>
              </a:rPr>
              <a:pPr/>
              <a:t>18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190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2D898-C8E9-48BC-9758-754DB8E57803}" type="slidenum">
              <a:rPr lang="pl-PL" smtClean="0">
                <a:solidFill>
                  <a:prstClr val="black"/>
                </a:solidFill>
              </a:rPr>
              <a:pPr/>
              <a:t>19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25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2D898-C8E9-48BC-9758-754DB8E57803}" type="slidenum">
              <a:rPr lang="pl-PL" smtClean="0">
                <a:solidFill>
                  <a:prstClr val="black"/>
                </a:solidFill>
              </a:rPr>
              <a:pPr/>
              <a:t>27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05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2D898-C8E9-48BC-9758-754DB8E57803}" type="slidenum">
              <a:rPr lang="pl-PL" smtClean="0">
                <a:solidFill>
                  <a:prstClr val="black"/>
                </a:solidFill>
              </a:rPr>
              <a:pPr/>
              <a:t>28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31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2D898-C8E9-48BC-9758-754DB8E57803}" type="slidenum">
              <a:rPr lang="pl-PL" smtClean="0">
                <a:solidFill>
                  <a:prstClr val="black"/>
                </a:solidFill>
              </a:rPr>
              <a:pPr/>
              <a:t>30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14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2D898-C8E9-48BC-9758-754DB8E57803}" type="slidenum">
              <a:rPr lang="pl-PL" smtClean="0">
                <a:solidFill>
                  <a:prstClr val="black"/>
                </a:solidFill>
              </a:rPr>
              <a:pPr/>
              <a:t>31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140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2D898-C8E9-48BC-9758-754DB8E57803}" type="slidenum">
              <a:rPr lang="pl-PL" smtClean="0">
                <a:solidFill>
                  <a:prstClr val="black"/>
                </a:solidFill>
              </a:rPr>
              <a:pPr/>
              <a:t>32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14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10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22.png"/><Relationship Id="rId4" Type="http://schemas.openxmlformats.org/officeDocument/2006/relationships/image" Target="../media/image10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" b="1398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09508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20" y="1156676"/>
            <a:ext cx="2627159" cy="1731121"/>
          </a:xfrm>
          <a:prstGeom prst="rect">
            <a:avLst/>
          </a:prstGeom>
        </p:spPr>
      </p:pic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628650" y="3167512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3F53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2403474" y="4803486"/>
            <a:ext cx="4337050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3F53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400" dirty="0"/>
              <a:t>Jan Kowalski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2403474" y="5283447"/>
            <a:ext cx="4337050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3F53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Łódź, 30 sierpnia 2016 roku</a:t>
            </a:r>
          </a:p>
        </p:txBody>
      </p:sp>
    </p:spTree>
    <p:extLst>
      <p:ext uri="{BB962C8B-B14F-4D97-AF65-F5344CB8AC3E}">
        <p14:creationId xmlns:p14="http://schemas.microsoft.com/office/powerpoint/2010/main" val="998787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06"/>
          <a:stretch/>
        </p:blipFill>
        <p:spPr>
          <a:xfrm rot="10800000">
            <a:off x="-5663" y="2918520"/>
            <a:ext cx="9144000" cy="3937065"/>
          </a:xfrm>
          <a:prstGeom prst="rect">
            <a:avLst/>
          </a:prstGeom>
        </p:spPr>
      </p:pic>
      <p:sp>
        <p:nvSpPr>
          <p:cNvPr id="9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2748756" y="511252"/>
            <a:ext cx="3646488" cy="30924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000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1</a:t>
            </a:r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628650" y="2059946"/>
            <a:ext cx="7886700" cy="1515633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0095920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6" y="147090"/>
            <a:ext cx="8837225" cy="562462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2"/>
          <a:stretch/>
        </p:blipFill>
        <p:spPr>
          <a:xfrm>
            <a:off x="144917" y="147090"/>
            <a:ext cx="8837225" cy="5605124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2700866" y="147090"/>
            <a:ext cx="3725328" cy="48636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2700866" y="2146328"/>
            <a:ext cx="3725328" cy="1319428"/>
          </a:xfrm>
          <a:prstGeom prst="rect">
            <a:avLst/>
          </a:prstGeom>
        </p:spPr>
        <p:txBody>
          <a:bodyPr lIns="360000" rIns="360000"/>
          <a:lstStyle>
            <a:lvl1pPr algn="ctr">
              <a:defRPr sz="24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2700866" y="4493576"/>
            <a:ext cx="3725328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4F6272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Łódź, 30 sierpnia 2016 roku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6" y="5326056"/>
            <a:ext cx="3725328" cy="89555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06" y="5644168"/>
            <a:ext cx="3181849" cy="26210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7" y="429734"/>
            <a:ext cx="1806486" cy="1190353"/>
          </a:xfrm>
          <a:prstGeom prst="rect">
            <a:avLst/>
          </a:prstGeom>
        </p:spPr>
      </p:pic>
      <p:sp>
        <p:nvSpPr>
          <p:cNvPr id="13" name="Symbol zastępczy tekstu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0866" y="4099296"/>
            <a:ext cx="3725328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 dirty="0"/>
              <a:t>Jan Kowalski</a:t>
            </a:r>
          </a:p>
        </p:txBody>
      </p:sp>
    </p:spTree>
    <p:extLst>
      <p:ext uri="{BB962C8B-B14F-4D97-AF65-F5344CB8AC3E}">
        <p14:creationId xmlns:p14="http://schemas.microsoft.com/office/powerpoint/2010/main" val="6685966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508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70" y="1083115"/>
            <a:ext cx="2493058" cy="1731121"/>
          </a:xfrm>
          <a:prstGeom prst="rect">
            <a:avLst/>
          </a:prstGeom>
        </p:spPr>
      </p:pic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628650" y="3167512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2403474" y="4803486"/>
            <a:ext cx="4337050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sz="2400" dirty="0"/>
              <a:t>Jan Kowalski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2403474" y="5283447"/>
            <a:ext cx="4337050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Łódź, 30 sierpnia 2016 roku</a:t>
            </a:r>
          </a:p>
        </p:txBody>
      </p:sp>
    </p:spTree>
    <p:extLst>
      <p:ext uri="{BB962C8B-B14F-4D97-AF65-F5344CB8AC3E}">
        <p14:creationId xmlns:p14="http://schemas.microsoft.com/office/powerpoint/2010/main" val="301770799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5"/>
          <a:stretch/>
        </p:blipFill>
        <p:spPr>
          <a:xfrm>
            <a:off x="-10274" y="0"/>
            <a:ext cx="9158384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79" y="1042018"/>
            <a:ext cx="2493058" cy="173112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79" y="6081190"/>
            <a:ext cx="3169658" cy="256011"/>
          </a:xfrm>
          <a:prstGeom prst="rect">
            <a:avLst/>
          </a:prstGeom>
        </p:spPr>
      </p:pic>
      <p:sp>
        <p:nvSpPr>
          <p:cNvPr id="9" name="Tytuł 10"/>
          <p:cNvSpPr>
            <a:spLocks noGrp="1"/>
          </p:cNvSpPr>
          <p:nvPr>
            <p:ph type="title" hasCustomPrompt="1"/>
          </p:nvPr>
        </p:nvSpPr>
        <p:spPr>
          <a:xfrm>
            <a:off x="0" y="3167512"/>
            <a:ext cx="6349429" cy="1325563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dirty="0"/>
              <a:t>Dziękujemy za uwagę</a:t>
            </a:r>
          </a:p>
        </p:txBody>
      </p:sp>
      <p:sp>
        <p:nvSpPr>
          <p:cNvPr id="10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6678201" y="4876682"/>
            <a:ext cx="2465799" cy="8152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Kancelaria Prawno-Podatkowa</a:t>
            </a:r>
          </a:p>
          <a:p>
            <a:pPr lvl="0"/>
            <a:r>
              <a:rPr lang="pl-PL" dirty="0"/>
              <a:t>ul. Tylna 4c lok. 1</a:t>
            </a:r>
          </a:p>
          <a:p>
            <a:pPr lvl="0"/>
            <a:r>
              <a:rPr lang="pl-PL" dirty="0"/>
              <a:t>90-348 Łódź</a:t>
            </a:r>
          </a:p>
        </p:txBody>
      </p:sp>
      <p:sp>
        <p:nvSpPr>
          <p:cNvPr id="12" name="Symbol zastępczy tekstu 4"/>
          <p:cNvSpPr>
            <a:spLocks noGrp="1"/>
          </p:cNvSpPr>
          <p:nvPr>
            <p:ph type="body" sz="quarter" idx="12" hasCustomPrompt="1"/>
          </p:nvPr>
        </p:nvSpPr>
        <p:spPr>
          <a:xfrm>
            <a:off x="6667927" y="4561255"/>
            <a:ext cx="2486347" cy="3154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Mariański </a:t>
            </a:r>
            <a:r>
              <a:rPr lang="pl-PL" dirty="0" err="1"/>
              <a:t>Group</a:t>
            </a:r>
            <a:endParaRPr lang="pl-PL" dirty="0"/>
          </a:p>
        </p:txBody>
      </p:sp>
      <p:sp>
        <p:nvSpPr>
          <p:cNvPr id="13" name="Symbol zastępczy tekstu 4"/>
          <p:cNvSpPr>
            <a:spLocks noGrp="1"/>
          </p:cNvSpPr>
          <p:nvPr>
            <p:ph type="body" sz="quarter" idx="13" hasCustomPrompt="1"/>
          </p:nvPr>
        </p:nvSpPr>
        <p:spPr>
          <a:xfrm>
            <a:off x="6667927" y="6061752"/>
            <a:ext cx="2465799" cy="5548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kancelaria@marianskigroup.pl</a:t>
            </a:r>
          </a:p>
          <a:p>
            <a:pPr lvl="0"/>
            <a:r>
              <a:rPr lang="pl-PL" dirty="0"/>
              <a:t>www.marianskigroup.pl</a:t>
            </a:r>
          </a:p>
        </p:txBody>
      </p:sp>
    </p:spTree>
    <p:extLst>
      <p:ext uri="{BB962C8B-B14F-4D97-AF65-F5344CB8AC3E}">
        <p14:creationId xmlns:p14="http://schemas.microsoft.com/office/powerpoint/2010/main" val="871819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6" y="147090"/>
            <a:ext cx="8837225" cy="5624623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r="15895" b="26245"/>
          <a:stretch/>
        </p:blipFill>
        <p:spPr>
          <a:xfrm>
            <a:off x="153386" y="147089"/>
            <a:ext cx="8837225" cy="5624623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2700866" y="147090"/>
            <a:ext cx="3725328" cy="486362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0"/>
          <p:cNvSpPr>
            <a:spLocks noGrp="1"/>
          </p:cNvSpPr>
          <p:nvPr>
            <p:ph type="title" hasCustomPrompt="1"/>
          </p:nvPr>
        </p:nvSpPr>
        <p:spPr>
          <a:xfrm>
            <a:off x="2700866" y="2146328"/>
            <a:ext cx="3725328" cy="581221"/>
          </a:xfrm>
          <a:prstGeom prst="rect">
            <a:avLst/>
          </a:prstGeom>
        </p:spPr>
        <p:txBody>
          <a:bodyPr lIns="360000" rIns="360000"/>
          <a:lstStyle>
            <a:lvl1pPr algn="ctr">
              <a:defRPr sz="24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dirty="0"/>
              <a:t>Dziękujemy za uwagę!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6" y="5326056"/>
            <a:ext cx="3725328" cy="89555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06" y="5644168"/>
            <a:ext cx="3181849" cy="26210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7" y="429734"/>
            <a:ext cx="1806486" cy="1190353"/>
          </a:xfrm>
          <a:prstGeom prst="rect">
            <a:avLst/>
          </a:prstGeom>
        </p:spPr>
      </p:pic>
      <p:sp>
        <p:nvSpPr>
          <p:cNvPr id="15" name="Symbol zastępczy tekstu 4"/>
          <p:cNvSpPr>
            <a:spLocks noGrp="1"/>
          </p:cNvSpPr>
          <p:nvPr>
            <p:ph type="body" sz="quarter" idx="13" hasCustomPrompt="1"/>
          </p:nvPr>
        </p:nvSpPr>
        <p:spPr>
          <a:xfrm>
            <a:off x="2700866" y="3478913"/>
            <a:ext cx="3725328" cy="8152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4F6272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Kancelaria Prawno-Podatkowa</a:t>
            </a:r>
          </a:p>
          <a:p>
            <a:pPr lvl="0"/>
            <a:r>
              <a:rPr lang="pl-PL" dirty="0"/>
              <a:t>ul. Tylna 4c lok. 1</a:t>
            </a:r>
          </a:p>
          <a:p>
            <a:pPr lvl="0"/>
            <a:r>
              <a:rPr lang="pl-PL" dirty="0"/>
              <a:t>90-348 Łódź</a:t>
            </a:r>
          </a:p>
        </p:txBody>
      </p:sp>
      <p:sp>
        <p:nvSpPr>
          <p:cNvPr id="16" name="Symbol zastępczy tekstu 4"/>
          <p:cNvSpPr>
            <a:spLocks noGrp="1"/>
          </p:cNvSpPr>
          <p:nvPr>
            <p:ph type="body" sz="quarter" idx="14" hasCustomPrompt="1"/>
          </p:nvPr>
        </p:nvSpPr>
        <p:spPr>
          <a:xfrm>
            <a:off x="2700866" y="2738182"/>
            <a:ext cx="3725328" cy="31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rgbClr val="4F6272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Mariański </a:t>
            </a:r>
            <a:r>
              <a:rPr lang="pl-PL" dirty="0" err="1"/>
              <a:t>Group</a:t>
            </a:r>
            <a:endParaRPr lang="pl-PL" dirty="0"/>
          </a:p>
        </p:txBody>
      </p:sp>
      <p:sp>
        <p:nvSpPr>
          <p:cNvPr id="17" name="Symbol zastępczy tekstu 4"/>
          <p:cNvSpPr>
            <a:spLocks noGrp="1"/>
          </p:cNvSpPr>
          <p:nvPr>
            <p:ph type="body" sz="quarter" idx="15" hasCustomPrompt="1"/>
          </p:nvPr>
        </p:nvSpPr>
        <p:spPr>
          <a:xfrm>
            <a:off x="2700866" y="4451756"/>
            <a:ext cx="3725328" cy="5548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4F6272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kancelaria@marianskigroup.pl</a:t>
            </a:r>
          </a:p>
          <a:p>
            <a:pPr lvl="0"/>
            <a:r>
              <a:rPr lang="pl-PL" dirty="0"/>
              <a:t>www.marianskigroup.pl</a:t>
            </a:r>
          </a:p>
        </p:txBody>
      </p:sp>
    </p:spTree>
    <p:extLst>
      <p:ext uri="{BB962C8B-B14F-4D97-AF65-F5344CB8AC3E}">
        <p14:creationId xmlns:p14="http://schemas.microsoft.com/office/powerpoint/2010/main" val="27801620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6" y="147090"/>
            <a:ext cx="8837225" cy="562462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2"/>
          <a:stretch/>
        </p:blipFill>
        <p:spPr>
          <a:xfrm>
            <a:off x="144917" y="147090"/>
            <a:ext cx="8837225" cy="5605124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2700866" y="147090"/>
            <a:ext cx="3725328" cy="486362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0"/>
          <p:cNvSpPr>
            <a:spLocks noGrp="1"/>
          </p:cNvSpPr>
          <p:nvPr>
            <p:ph type="title" hasCustomPrompt="1"/>
          </p:nvPr>
        </p:nvSpPr>
        <p:spPr>
          <a:xfrm>
            <a:off x="2700866" y="2146328"/>
            <a:ext cx="3725328" cy="581221"/>
          </a:xfrm>
          <a:prstGeom prst="rect">
            <a:avLst/>
          </a:prstGeom>
        </p:spPr>
        <p:txBody>
          <a:bodyPr lIns="360000" rIns="360000"/>
          <a:lstStyle>
            <a:lvl1pPr algn="ctr">
              <a:defRPr sz="24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dirty="0"/>
              <a:t>Dziękujemy za uwagę!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6" y="5326056"/>
            <a:ext cx="3725328" cy="89555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06" y="5644168"/>
            <a:ext cx="3181849" cy="26210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7" y="429734"/>
            <a:ext cx="1806486" cy="1190353"/>
          </a:xfrm>
          <a:prstGeom prst="rect">
            <a:avLst/>
          </a:prstGeom>
        </p:spPr>
      </p:pic>
      <p:sp>
        <p:nvSpPr>
          <p:cNvPr id="15" name="Symbol zastępczy tekstu 4"/>
          <p:cNvSpPr>
            <a:spLocks noGrp="1"/>
          </p:cNvSpPr>
          <p:nvPr>
            <p:ph type="body" sz="quarter" idx="13" hasCustomPrompt="1"/>
          </p:nvPr>
        </p:nvSpPr>
        <p:spPr>
          <a:xfrm>
            <a:off x="2700866" y="3478913"/>
            <a:ext cx="3725328" cy="8152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4F6272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Kancelaria Prawno-Podatkowa</a:t>
            </a:r>
          </a:p>
          <a:p>
            <a:pPr lvl="0"/>
            <a:r>
              <a:rPr lang="pl-PL" dirty="0"/>
              <a:t>ul. Tylna 4c lok. 1</a:t>
            </a:r>
          </a:p>
          <a:p>
            <a:pPr lvl="0"/>
            <a:r>
              <a:rPr lang="pl-PL" dirty="0"/>
              <a:t>90-348 Łódź</a:t>
            </a:r>
          </a:p>
        </p:txBody>
      </p:sp>
      <p:sp>
        <p:nvSpPr>
          <p:cNvPr id="16" name="Symbol zastępczy tekstu 4"/>
          <p:cNvSpPr>
            <a:spLocks noGrp="1"/>
          </p:cNvSpPr>
          <p:nvPr>
            <p:ph type="body" sz="quarter" idx="14" hasCustomPrompt="1"/>
          </p:nvPr>
        </p:nvSpPr>
        <p:spPr>
          <a:xfrm>
            <a:off x="2700866" y="2738182"/>
            <a:ext cx="3725328" cy="31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rgbClr val="4F6272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Mariański </a:t>
            </a:r>
            <a:r>
              <a:rPr lang="pl-PL" dirty="0" err="1"/>
              <a:t>Group</a:t>
            </a:r>
            <a:endParaRPr lang="pl-PL" dirty="0"/>
          </a:p>
        </p:txBody>
      </p:sp>
      <p:sp>
        <p:nvSpPr>
          <p:cNvPr id="17" name="Symbol zastępczy tekstu 4"/>
          <p:cNvSpPr>
            <a:spLocks noGrp="1"/>
          </p:cNvSpPr>
          <p:nvPr>
            <p:ph type="body" sz="quarter" idx="15" hasCustomPrompt="1"/>
          </p:nvPr>
        </p:nvSpPr>
        <p:spPr>
          <a:xfrm>
            <a:off x="2700866" y="4451756"/>
            <a:ext cx="3725328" cy="5548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4F6272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kancelaria@marianskigroup.pl</a:t>
            </a:r>
          </a:p>
          <a:p>
            <a:pPr lvl="0"/>
            <a:r>
              <a:rPr lang="pl-PL" dirty="0"/>
              <a:t>www.marianskigroup.pl</a:t>
            </a:r>
          </a:p>
        </p:txBody>
      </p:sp>
    </p:spTree>
    <p:extLst>
      <p:ext uri="{BB962C8B-B14F-4D97-AF65-F5344CB8AC3E}">
        <p14:creationId xmlns:p14="http://schemas.microsoft.com/office/powerpoint/2010/main" val="194129083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2748756" y="511252"/>
            <a:ext cx="3646488" cy="30924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0000">
                <a:solidFill>
                  <a:srgbClr val="FDE461"/>
                </a:solidFill>
                <a:latin typeface="Calendas Plus" panose="02000503000000020003" pitchFamily="50" charset="0"/>
              </a:defRPr>
            </a:lvl1pPr>
          </a:lstStyle>
          <a:p>
            <a:pPr lvl="0"/>
            <a:r>
              <a:rPr lang="pl-PL" dirty="0"/>
              <a:t>1</a:t>
            </a:r>
          </a:p>
        </p:txBody>
      </p:sp>
      <p:sp>
        <p:nvSpPr>
          <p:cNvPr id="13" name="Tytuł 10"/>
          <p:cNvSpPr>
            <a:spLocks noGrp="1"/>
          </p:cNvSpPr>
          <p:nvPr>
            <p:ph type="title"/>
          </p:nvPr>
        </p:nvSpPr>
        <p:spPr>
          <a:xfrm>
            <a:off x="628650" y="2059946"/>
            <a:ext cx="7886700" cy="1515633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2615D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0958"/>
            <a:ext cx="9144000" cy="230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47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06"/>
          <a:stretch/>
        </p:blipFill>
        <p:spPr>
          <a:xfrm rot="10800000">
            <a:off x="-5663" y="2918520"/>
            <a:ext cx="9144000" cy="3937065"/>
          </a:xfrm>
          <a:prstGeom prst="rect">
            <a:avLst/>
          </a:prstGeom>
        </p:spPr>
      </p:pic>
      <p:sp>
        <p:nvSpPr>
          <p:cNvPr id="9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2748756" y="511252"/>
            <a:ext cx="3646488" cy="30924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0000">
                <a:solidFill>
                  <a:srgbClr val="4F6272"/>
                </a:solidFill>
                <a:latin typeface="Calendas Plus" panose="02000503000000020003" pitchFamily="50" charset="0"/>
              </a:defRPr>
            </a:lvl1pPr>
          </a:lstStyle>
          <a:p>
            <a:pPr lvl="0"/>
            <a:r>
              <a:rPr lang="pl-PL" dirty="0"/>
              <a:t>1</a:t>
            </a:r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628650" y="2059946"/>
            <a:ext cx="7886700" cy="1515633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05881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85" y="1604036"/>
            <a:ext cx="1072807" cy="956993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2298357" y="2196925"/>
            <a:ext cx="4547286" cy="2165845"/>
          </a:xfrm>
          <a:prstGeom prst="rect">
            <a:avLst/>
          </a:prstGeom>
        </p:spPr>
        <p:txBody>
          <a:bodyPr/>
          <a:lstStyle>
            <a:lvl1pPr marL="0" indent="540000">
              <a:buNone/>
              <a:defRPr sz="1800" i="1" baseline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 dirty="0" err="1"/>
              <a:t>Eaque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quae</a:t>
            </a:r>
            <a:r>
              <a:rPr lang="pl-PL" dirty="0"/>
              <a:t> ab illo </a:t>
            </a:r>
            <a:r>
              <a:rPr lang="pl-PL" dirty="0" err="1"/>
              <a:t>inventore</a:t>
            </a:r>
            <a:r>
              <a:rPr lang="pl-PL" dirty="0"/>
              <a:t> </a:t>
            </a:r>
            <a:r>
              <a:rPr lang="pl-PL" dirty="0" err="1"/>
              <a:t>veritatis</a:t>
            </a:r>
            <a:r>
              <a:rPr lang="pl-PL" dirty="0"/>
              <a:t> et quasi </a:t>
            </a:r>
            <a:r>
              <a:rPr lang="pl-PL" dirty="0" err="1"/>
              <a:t>architecto</a:t>
            </a:r>
            <a:r>
              <a:rPr lang="pl-PL" dirty="0"/>
              <a:t> </a:t>
            </a:r>
            <a:r>
              <a:rPr lang="pl-PL" dirty="0" err="1"/>
              <a:t>beatae</a:t>
            </a:r>
            <a:r>
              <a:rPr lang="pl-PL" dirty="0"/>
              <a:t> vitae dicta </a:t>
            </a:r>
            <a:r>
              <a:rPr lang="pl-PL" dirty="0" err="1"/>
              <a:t>sunt</a:t>
            </a:r>
            <a:r>
              <a:rPr lang="pl-PL" dirty="0"/>
              <a:t> </a:t>
            </a:r>
            <a:r>
              <a:rPr lang="pl-PL" dirty="0" err="1"/>
              <a:t>explicabo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Nemo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ipsam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voluptas</a:t>
            </a:r>
            <a:r>
              <a:rPr lang="pl-PL" dirty="0"/>
              <a:t> sit </a:t>
            </a:r>
            <a:r>
              <a:rPr lang="pl-PL" dirty="0" err="1"/>
              <a:t>aspernatur</a:t>
            </a:r>
            <a:r>
              <a:rPr lang="pl-PL" dirty="0"/>
              <a:t> aut </a:t>
            </a:r>
            <a:r>
              <a:rPr lang="pl-PL" dirty="0" err="1"/>
              <a:t>odit</a:t>
            </a:r>
            <a:r>
              <a:rPr lang="pl-PL" dirty="0"/>
              <a:t> aut </a:t>
            </a:r>
            <a:r>
              <a:rPr lang="pl-PL" dirty="0" err="1"/>
              <a:t>fugit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consequuntur</a:t>
            </a:r>
            <a:r>
              <a:rPr lang="pl-PL" dirty="0"/>
              <a:t> </a:t>
            </a:r>
            <a:r>
              <a:rPr lang="pl-PL" dirty="0" err="1"/>
              <a:t>magni</a:t>
            </a:r>
            <a:r>
              <a:rPr lang="pl-PL" dirty="0"/>
              <a:t> </a:t>
            </a:r>
            <a:r>
              <a:rPr lang="pl-PL" dirty="0" err="1"/>
              <a:t>dolores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qui </a:t>
            </a:r>
            <a:r>
              <a:rPr lang="pl-PL" dirty="0" err="1"/>
              <a:t>ratione</a:t>
            </a:r>
            <a:r>
              <a:rPr lang="pl-PL" dirty="0"/>
              <a:t>.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3"/>
          </p:nvPr>
        </p:nvSpPr>
        <p:spPr>
          <a:xfrm>
            <a:off x="3822700" y="4580415"/>
            <a:ext cx="3022943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84817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85" y="1661879"/>
            <a:ext cx="1072807" cy="841306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2298357" y="2196925"/>
            <a:ext cx="4547286" cy="2165845"/>
          </a:xfrm>
          <a:prstGeom prst="rect">
            <a:avLst/>
          </a:prstGeom>
        </p:spPr>
        <p:txBody>
          <a:bodyPr/>
          <a:lstStyle>
            <a:lvl1pPr marL="0" indent="540000">
              <a:buNone/>
              <a:defRPr sz="1800" i="1" baseline="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 dirty="0" err="1"/>
              <a:t>Eaque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quae</a:t>
            </a:r>
            <a:r>
              <a:rPr lang="pl-PL" dirty="0"/>
              <a:t> ab illo </a:t>
            </a:r>
            <a:r>
              <a:rPr lang="pl-PL" dirty="0" err="1"/>
              <a:t>inventore</a:t>
            </a:r>
            <a:r>
              <a:rPr lang="pl-PL" dirty="0"/>
              <a:t> </a:t>
            </a:r>
            <a:r>
              <a:rPr lang="pl-PL" dirty="0" err="1"/>
              <a:t>veritatis</a:t>
            </a:r>
            <a:r>
              <a:rPr lang="pl-PL" dirty="0"/>
              <a:t> et quasi </a:t>
            </a:r>
            <a:r>
              <a:rPr lang="pl-PL" dirty="0" err="1"/>
              <a:t>architecto</a:t>
            </a:r>
            <a:r>
              <a:rPr lang="pl-PL" dirty="0"/>
              <a:t> </a:t>
            </a:r>
            <a:r>
              <a:rPr lang="pl-PL" dirty="0" err="1"/>
              <a:t>beatae</a:t>
            </a:r>
            <a:r>
              <a:rPr lang="pl-PL" dirty="0"/>
              <a:t> vitae dicta </a:t>
            </a:r>
            <a:r>
              <a:rPr lang="pl-PL" dirty="0" err="1"/>
              <a:t>sunt</a:t>
            </a:r>
            <a:r>
              <a:rPr lang="pl-PL" dirty="0"/>
              <a:t> </a:t>
            </a:r>
            <a:r>
              <a:rPr lang="pl-PL" dirty="0" err="1"/>
              <a:t>explicabo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Nemo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ipsam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voluptas</a:t>
            </a:r>
            <a:r>
              <a:rPr lang="pl-PL" dirty="0"/>
              <a:t> sit </a:t>
            </a:r>
            <a:r>
              <a:rPr lang="pl-PL" dirty="0" err="1"/>
              <a:t>aspernatur</a:t>
            </a:r>
            <a:r>
              <a:rPr lang="pl-PL" dirty="0"/>
              <a:t> aut </a:t>
            </a:r>
            <a:r>
              <a:rPr lang="pl-PL" dirty="0" err="1"/>
              <a:t>odit</a:t>
            </a:r>
            <a:r>
              <a:rPr lang="pl-PL" dirty="0"/>
              <a:t> aut </a:t>
            </a:r>
            <a:r>
              <a:rPr lang="pl-PL" dirty="0" err="1"/>
              <a:t>fugit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consequuntur</a:t>
            </a:r>
            <a:r>
              <a:rPr lang="pl-PL" dirty="0"/>
              <a:t> </a:t>
            </a:r>
            <a:r>
              <a:rPr lang="pl-PL" dirty="0" err="1"/>
              <a:t>magni</a:t>
            </a:r>
            <a:r>
              <a:rPr lang="pl-PL" dirty="0"/>
              <a:t> </a:t>
            </a:r>
            <a:r>
              <a:rPr lang="pl-PL" dirty="0" err="1"/>
              <a:t>dolores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qui </a:t>
            </a:r>
            <a:r>
              <a:rPr lang="pl-PL" dirty="0" err="1"/>
              <a:t>ratione</a:t>
            </a:r>
            <a:r>
              <a:rPr lang="pl-PL" dirty="0"/>
              <a:t>.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3"/>
          </p:nvPr>
        </p:nvSpPr>
        <p:spPr>
          <a:xfrm>
            <a:off x="3822700" y="4580415"/>
            <a:ext cx="3022943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707238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2145957" y="1937951"/>
            <a:ext cx="4852087" cy="2982098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>
              <a:solidFill>
                <a:prstClr val="white"/>
              </a:solidFill>
            </a:endParaRP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2537254" y="2435828"/>
            <a:ext cx="4069492" cy="1806664"/>
          </a:xfrm>
          <a:prstGeom prst="rect">
            <a:avLst/>
          </a:prstGeom>
        </p:spPr>
        <p:txBody>
          <a:bodyPr/>
          <a:lstStyle>
            <a:lvl1pPr marL="0" indent="540000">
              <a:buNone/>
              <a:defRPr sz="1400" i="1" baseline="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 dirty="0" err="1"/>
              <a:t>Eaque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quae</a:t>
            </a:r>
            <a:r>
              <a:rPr lang="pl-PL" dirty="0"/>
              <a:t> ab illo </a:t>
            </a:r>
            <a:r>
              <a:rPr lang="pl-PL" dirty="0" err="1"/>
              <a:t>inventore</a:t>
            </a:r>
            <a:r>
              <a:rPr lang="pl-PL" dirty="0"/>
              <a:t> </a:t>
            </a:r>
            <a:r>
              <a:rPr lang="pl-PL" dirty="0" err="1"/>
              <a:t>veritatis</a:t>
            </a:r>
            <a:r>
              <a:rPr lang="pl-PL" dirty="0"/>
              <a:t> et quasi </a:t>
            </a:r>
            <a:r>
              <a:rPr lang="pl-PL" dirty="0" err="1"/>
              <a:t>architecto</a:t>
            </a:r>
            <a:r>
              <a:rPr lang="pl-PL" dirty="0"/>
              <a:t> </a:t>
            </a:r>
            <a:r>
              <a:rPr lang="pl-PL" dirty="0" err="1"/>
              <a:t>beatae</a:t>
            </a:r>
            <a:r>
              <a:rPr lang="pl-PL" dirty="0"/>
              <a:t> vitae dicta </a:t>
            </a:r>
            <a:r>
              <a:rPr lang="pl-PL" dirty="0" err="1"/>
              <a:t>sunt</a:t>
            </a:r>
            <a:r>
              <a:rPr lang="pl-PL" dirty="0"/>
              <a:t> </a:t>
            </a:r>
            <a:r>
              <a:rPr lang="pl-PL" dirty="0" err="1"/>
              <a:t>explicabo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Nemo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ipsam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voluptas</a:t>
            </a:r>
            <a:r>
              <a:rPr lang="pl-PL" dirty="0"/>
              <a:t> sit </a:t>
            </a:r>
            <a:r>
              <a:rPr lang="pl-PL" dirty="0" err="1"/>
              <a:t>aspernatur</a:t>
            </a:r>
            <a:r>
              <a:rPr lang="pl-PL" dirty="0"/>
              <a:t> aut </a:t>
            </a:r>
            <a:r>
              <a:rPr lang="pl-PL" dirty="0" err="1"/>
              <a:t>odit</a:t>
            </a:r>
            <a:r>
              <a:rPr lang="pl-PL" dirty="0"/>
              <a:t> aut </a:t>
            </a:r>
            <a:r>
              <a:rPr lang="pl-PL" dirty="0" err="1"/>
              <a:t>fugit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consequuntur</a:t>
            </a:r>
            <a:r>
              <a:rPr lang="pl-PL" dirty="0"/>
              <a:t> </a:t>
            </a:r>
            <a:r>
              <a:rPr lang="pl-PL" dirty="0" err="1"/>
              <a:t>magni</a:t>
            </a:r>
            <a:r>
              <a:rPr lang="pl-PL" dirty="0"/>
              <a:t> </a:t>
            </a:r>
            <a:r>
              <a:rPr lang="pl-PL" dirty="0" err="1"/>
              <a:t>dolores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qui </a:t>
            </a:r>
            <a:r>
              <a:rPr lang="pl-PL" dirty="0" err="1"/>
              <a:t>ratione</a:t>
            </a:r>
            <a:r>
              <a:rPr lang="pl-PL" dirty="0"/>
              <a:t>.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3"/>
          </p:nvPr>
        </p:nvSpPr>
        <p:spPr>
          <a:xfrm>
            <a:off x="3583803" y="4242492"/>
            <a:ext cx="3022943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02" y="1937951"/>
            <a:ext cx="1072807" cy="956993"/>
          </a:xfrm>
          <a:prstGeom prst="rect">
            <a:avLst/>
          </a:prstGeom>
        </p:spPr>
      </p:pic>
      <p:cxnSp>
        <p:nvCxnSpPr>
          <p:cNvPr id="11" name="Łącznik prosty 10"/>
          <p:cNvCxnSpPr/>
          <p:nvPr userDrawn="1"/>
        </p:nvCxnSpPr>
        <p:spPr>
          <a:xfrm>
            <a:off x="0" y="4135395"/>
            <a:ext cx="6606746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34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85" y="1604036"/>
            <a:ext cx="1072807" cy="956993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2298357" y="2196925"/>
            <a:ext cx="4547286" cy="2165845"/>
          </a:xfrm>
          <a:prstGeom prst="rect">
            <a:avLst/>
          </a:prstGeom>
        </p:spPr>
        <p:txBody>
          <a:bodyPr/>
          <a:lstStyle>
            <a:lvl1pPr marL="0" indent="540000">
              <a:buNone/>
              <a:defRPr sz="180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 err="1"/>
              <a:t>Eaque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quae</a:t>
            </a:r>
            <a:r>
              <a:rPr lang="pl-PL" dirty="0"/>
              <a:t> ab illo </a:t>
            </a:r>
            <a:r>
              <a:rPr lang="pl-PL" dirty="0" err="1"/>
              <a:t>inventore</a:t>
            </a:r>
            <a:r>
              <a:rPr lang="pl-PL" dirty="0"/>
              <a:t> </a:t>
            </a:r>
            <a:r>
              <a:rPr lang="pl-PL" dirty="0" err="1"/>
              <a:t>veritatis</a:t>
            </a:r>
            <a:r>
              <a:rPr lang="pl-PL" dirty="0"/>
              <a:t> et quasi </a:t>
            </a:r>
            <a:r>
              <a:rPr lang="pl-PL" dirty="0" err="1"/>
              <a:t>architecto</a:t>
            </a:r>
            <a:r>
              <a:rPr lang="pl-PL" dirty="0"/>
              <a:t> </a:t>
            </a:r>
            <a:r>
              <a:rPr lang="pl-PL" dirty="0" err="1"/>
              <a:t>beatae</a:t>
            </a:r>
            <a:r>
              <a:rPr lang="pl-PL" dirty="0"/>
              <a:t> vitae dicta </a:t>
            </a:r>
            <a:r>
              <a:rPr lang="pl-PL" dirty="0" err="1"/>
              <a:t>sunt</a:t>
            </a:r>
            <a:r>
              <a:rPr lang="pl-PL" dirty="0"/>
              <a:t> </a:t>
            </a:r>
            <a:r>
              <a:rPr lang="pl-PL" dirty="0" err="1"/>
              <a:t>explicabo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Nemo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ipsam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voluptas</a:t>
            </a:r>
            <a:r>
              <a:rPr lang="pl-PL" dirty="0"/>
              <a:t> sit </a:t>
            </a:r>
            <a:r>
              <a:rPr lang="pl-PL" dirty="0" err="1"/>
              <a:t>aspernatur</a:t>
            </a:r>
            <a:r>
              <a:rPr lang="pl-PL" dirty="0"/>
              <a:t> aut </a:t>
            </a:r>
            <a:r>
              <a:rPr lang="pl-PL" dirty="0" err="1"/>
              <a:t>odit</a:t>
            </a:r>
            <a:r>
              <a:rPr lang="pl-PL" dirty="0"/>
              <a:t> aut </a:t>
            </a:r>
            <a:r>
              <a:rPr lang="pl-PL" dirty="0" err="1"/>
              <a:t>fugit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consequuntur</a:t>
            </a:r>
            <a:r>
              <a:rPr lang="pl-PL" dirty="0"/>
              <a:t> </a:t>
            </a:r>
            <a:r>
              <a:rPr lang="pl-PL" dirty="0" err="1"/>
              <a:t>magni</a:t>
            </a:r>
            <a:r>
              <a:rPr lang="pl-PL" dirty="0"/>
              <a:t> </a:t>
            </a:r>
            <a:r>
              <a:rPr lang="pl-PL" dirty="0" err="1"/>
              <a:t>dolores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qui </a:t>
            </a:r>
            <a:r>
              <a:rPr lang="pl-PL" dirty="0" err="1"/>
              <a:t>ratione</a:t>
            </a:r>
            <a:r>
              <a:rPr lang="pl-PL" dirty="0"/>
              <a:t>.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3"/>
          </p:nvPr>
        </p:nvSpPr>
        <p:spPr>
          <a:xfrm>
            <a:off x="3822700" y="4580415"/>
            <a:ext cx="3022943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8188866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2145957" y="1937951"/>
            <a:ext cx="4852087" cy="2982098"/>
          </a:xfrm>
          <a:prstGeom prst="rect">
            <a:avLst/>
          </a:prstGeom>
          <a:solidFill>
            <a:srgbClr val="FCD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>
              <a:solidFill>
                <a:prstClr val="white"/>
              </a:solidFill>
            </a:endParaRP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2537254" y="2435828"/>
            <a:ext cx="4069492" cy="1806664"/>
          </a:xfrm>
          <a:prstGeom prst="rect">
            <a:avLst/>
          </a:prstGeom>
        </p:spPr>
        <p:txBody>
          <a:bodyPr/>
          <a:lstStyle>
            <a:lvl1pPr marL="0" indent="540000">
              <a:buNone/>
              <a:defRPr sz="1400" i="1" baseline="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 dirty="0" err="1"/>
              <a:t>Eaque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quae</a:t>
            </a:r>
            <a:r>
              <a:rPr lang="pl-PL" dirty="0"/>
              <a:t> ab illo </a:t>
            </a:r>
            <a:r>
              <a:rPr lang="pl-PL" dirty="0" err="1"/>
              <a:t>inventore</a:t>
            </a:r>
            <a:r>
              <a:rPr lang="pl-PL" dirty="0"/>
              <a:t> </a:t>
            </a:r>
            <a:r>
              <a:rPr lang="pl-PL" dirty="0" err="1"/>
              <a:t>veritatis</a:t>
            </a:r>
            <a:r>
              <a:rPr lang="pl-PL" dirty="0"/>
              <a:t> et quasi </a:t>
            </a:r>
            <a:r>
              <a:rPr lang="pl-PL" dirty="0" err="1"/>
              <a:t>architecto</a:t>
            </a:r>
            <a:r>
              <a:rPr lang="pl-PL" dirty="0"/>
              <a:t> </a:t>
            </a:r>
            <a:r>
              <a:rPr lang="pl-PL" dirty="0" err="1"/>
              <a:t>beatae</a:t>
            </a:r>
            <a:r>
              <a:rPr lang="pl-PL" dirty="0"/>
              <a:t> vitae dicta </a:t>
            </a:r>
            <a:r>
              <a:rPr lang="pl-PL" dirty="0" err="1"/>
              <a:t>sunt</a:t>
            </a:r>
            <a:r>
              <a:rPr lang="pl-PL" dirty="0"/>
              <a:t> </a:t>
            </a:r>
            <a:r>
              <a:rPr lang="pl-PL" dirty="0" err="1"/>
              <a:t>explicabo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Nemo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ipsam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voluptas</a:t>
            </a:r>
            <a:r>
              <a:rPr lang="pl-PL" dirty="0"/>
              <a:t> sit </a:t>
            </a:r>
            <a:r>
              <a:rPr lang="pl-PL" dirty="0" err="1"/>
              <a:t>aspernatur</a:t>
            </a:r>
            <a:r>
              <a:rPr lang="pl-PL" dirty="0"/>
              <a:t> aut </a:t>
            </a:r>
            <a:r>
              <a:rPr lang="pl-PL" dirty="0" err="1"/>
              <a:t>odit</a:t>
            </a:r>
            <a:r>
              <a:rPr lang="pl-PL" dirty="0"/>
              <a:t> aut </a:t>
            </a:r>
            <a:r>
              <a:rPr lang="pl-PL" dirty="0" err="1"/>
              <a:t>fugit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consequuntur</a:t>
            </a:r>
            <a:r>
              <a:rPr lang="pl-PL" dirty="0"/>
              <a:t> </a:t>
            </a:r>
            <a:r>
              <a:rPr lang="pl-PL" dirty="0" err="1"/>
              <a:t>magni</a:t>
            </a:r>
            <a:r>
              <a:rPr lang="pl-PL" dirty="0"/>
              <a:t> </a:t>
            </a:r>
            <a:r>
              <a:rPr lang="pl-PL" dirty="0" err="1"/>
              <a:t>dolores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qui </a:t>
            </a:r>
            <a:r>
              <a:rPr lang="pl-PL" dirty="0" err="1"/>
              <a:t>ratione</a:t>
            </a:r>
            <a:r>
              <a:rPr lang="pl-PL" dirty="0"/>
              <a:t>.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3"/>
          </p:nvPr>
        </p:nvSpPr>
        <p:spPr>
          <a:xfrm>
            <a:off x="3583803" y="4242492"/>
            <a:ext cx="3022943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02" y="1974878"/>
            <a:ext cx="1072807" cy="883139"/>
          </a:xfrm>
          <a:prstGeom prst="rect">
            <a:avLst/>
          </a:prstGeom>
        </p:spPr>
      </p:pic>
      <p:cxnSp>
        <p:nvCxnSpPr>
          <p:cNvPr id="11" name="Łącznik prosty 10"/>
          <p:cNvCxnSpPr/>
          <p:nvPr userDrawn="1"/>
        </p:nvCxnSpPr>
        <p:spPr>
          <a:xfrm>
            <a:off x="2145957" y="4135395"/>
            <a:ext cx="446078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 userDrawn="1"/>
        </p:nvCxnSpPr>
        <p:spPr>
          <a:xfrm>
            <a:off x="0" y="4135395"/>
            <a:ext cx="2145957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2077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1349837" y="1533568"/>
            <a:ext cx="6444327" cy="3870643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>
              <a:solidFill>
                <a:prstClr val="white"/>
              </a:solidFill>
            </a:endParaRPr>
          </a:p>
        </p:txBody>
      </p:sp>
      <p:sp>
        <p:nvSpPr>
          <p:cNvPr id="4" name="Symbol zastępczy obrazu 3"/>
          <p:cNvSpPr>
            <a:spLocks noGrp="1"/>
          </p:cNvSpPr>
          <p:nvPr>
            <p:ph type="pic" sz="quarter" idx="10"/>
          </p:nvPr>
        </p:nvSpPr>
        <p:spPr>
          <a:xfrm>
            <a:off x="905805" y="973008"/>
            <a:ext cx="2780686" cy="349476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 hasCustomPrompt="1"/>
          </p:nvPr>
        </p:nvSpPr>
        <p:spPr>
          <a:xfrm>
            <a:off x="4181583" y="2152627"/>
            <a:ext cx="3566506" cy="828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F5364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8" name="Symbol zastępczy tekstu 5"/>
          <p:cNvSpPr>
            <a:spLocks noGrp="1"/>
          </p:cNvSpPr>
          <p:nvPr>
            <p:ph type="body" sz="quarter" idx="12"/>
          </p:nvPr>
        </p:nvSpPr>
        <p:spPr>
          <a:xfrm>
            <a:off x="4181582" y="2993861"/>
            <a:ext cx="3566507" cy="3352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F5364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tekstu 5"/>
          <p:cNvSpPr>
            <a:spLocks noGrp="1"/>
          </p:cNvSpPr>
          <p:nvPr>
            <p:ph type="body" sz="quarter" idx="13"/>
          </p:nvPr>
        </p:nvSpPr>
        <p:spPr>
          <a:xfrm>
            <a:off x="4632647" y="3847572"/>
            <a:ext cx="3168676" cy="3352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F5364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4632648" y="4180259"/>
            <a:ext cx="3168676" cy="3352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F5364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83" y="3786656"/>
            <a:ext cx="494603" cy="3924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80" y="4200847"/>
            <a:ext cx="397833" cy="2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8626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54851"/>
            <a:ext cx="7886700" cy="97051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A19826-F001-48BC-B033-F7B6307FFF6C}" type="datetime1">
              <a:rPr lang="pl-PL" smtClean="0">
                <a:solidFill>
                  <a:prstClr val="black"/>
                </a:solidFill>
              </a:rPr>
              <a:pPr/>
              <a:t>2017-01-09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9810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fld id="{ADDAC350-99E2-4D88-9B86-349858A2E6C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4134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6573E64-A716-4CC8-B56D-9D887B216C4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690583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83DE4F-CE29-4377-A86A-C33FEAAF361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20243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A19826-F001-48BC-B033-F7B6307FFF6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70807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9626C42-E75F-4E03-B750-D2B0C391E6C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73766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9514" y="354851"/>
            <a:ext cx="3624648" cy="9705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A19826-F001-48BC-B033-F7B6307FFF6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>
          <a:xfrm>
            <a:off x="5429250" y="560388"/>
            <a:ext cx="3262313" cy="238125"/>
          </a:xfrm>
        </p:spPr>
        <p:txBody>
          <a:bodyPr>
            <a:noAutofit/>
          </a:bodyPr>
          <a:lstStyle>
            <a:lvl1pPr marL="0" indent="0" algn="r">
              <a:buNone/>
              <a:defRPr sz="1050">
                <a:solidFill>
                  <a:srgbClr val="52615D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22" name="Łącznik prosty 21"/>
          <p:cNvCxnSpPr/>
          <p:nvPr userDrawn="1"/>
        </p:nvCxnSpPr>
        <p:spPr>
          <a:xfrm>
            <a:off x="4209535" y="832022"/>
            <a:ext cx="4456670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40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DDAC350-99E2-4D88-9B86-349858A2E6C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DA3EB09D-E312-4E3B-AFA8-137F97ACBA9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098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85" y="1661879"/>
            <a:ext cx="1072807" cy="841306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2298357" y="2196925"/>
            <a:ext cx="4547286" cy="2165845"/>
          </a:xfrm>
          <a:prstGeom prst="rect">
            <a:avLst/>
          </a:prstGeom>
        </p:spPr>
        <p:txBody>
          <a:bodyPr/>
          <a:lstStyle>
            <a:lvl1pPr marL="0" indent="540000">
              <a:buNone/>
              <a:defRPr sz="1800" i="1" baseline="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 err="1"/>
              <a:t>Eaque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quae</a:t>
            </a:r>
            <a:r>
              <a:rPr lang="pl-PL" dirty="0"/>
              <a:t> ab illo </a:t>
            </a:r>
            <a:r>
              <a:rPr lang="pl-PL" dirty="0" err="1"/>
              <a:t>inventore</a:t>
            </a:r>
            <a:r>
              <a:rPr lang="pl-PL" dirty="0"/>
              <a:t> </a:t>
            </a:r>
            <a:r>
              <a:rPr lang="pl-PL" dirty="0" err="1"/>
              <a:t>veritatis</a:t>
            </a:r>
            <a:r>
              <a:rPr lang="pl-PL" dirty="0"/>
              <a:t> et quasi </a:t>
            </a:r>
            <a:r>
              <a:rPr lang="pl-PL" dirty="0" err="1"/>
              <a:t>architecto</a:t>
            </a:r>
            <a:r>
              <a:rPr lang="pl-PL" dirty="0"/>
              <a:t> </a:t>
            </a:r>
            <a:r>
              <a:rPr lang="pl-PL" dirty="0" err="1"/>
              <a:t>beatae</a:t>
            </a:r>
            <a:r>
              <a:rPr lang="pl-PL" dirty="0"/>
              <a:t> vitae dicta </a:t>
            </a:r>
            <a:r>
              <a:rPr lang="pl-PL" dirty="0" err="1"/>
              <a:t>sunt</a:t>
            </a:r>
            <a:r>
              <a:rPr lang="pl-PL" dirty="0"/>
              <a:t> </a:t>
            </a:r>
            <a:r>
              <a:rPr lang="pl-PL" dirty="0" err="1"/>
              <a:t>explicabo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Nemo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ipsam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voluptas</a:t>
            </a:r>
            <a:r>
              <a:rPr lang="pl-PL" dirty="0"/>
              <a:t> sit </a:t>
            </a:r>
            <a:r>
              <a:rPr lang="pl-PL" dirty="0" err="1"/>
              <a:t>aspernatur</a:t>
            </a:r>
            <a:r>
              <a:rPr lang="pl-PL" dirty="0"/>
              <a:t> aut </a:t>
            </a:r>
            <a:r>
              <a:rPr lang="pl-PL" dirty="0" err="1"/>
              <a:t>odit</a:t>
            </a:r>
            <a:r>
              <a:rPr lang="pl-PL" dirty="0"/>
              <a:t> aut </a:t>
            </a:r>
            <a:r>
              <a:rPr lang="pl-PL" dirty="0" err="1"/>
              <a:t>fugit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consequuntur</a:t>
            </a:r>
            <a:r>
              <a:rPr lang="pl-PL" dirty="0"/>
              <a:t> </a:t>
            </a:r>
            <a:r>
              <a:rPr lang="pl-PL" dirty="0" err="1"/>
              <a:t>magni</a:t>
            </a:r>
            <a:r>
              <a:rPr lang="pl-PL" dirty="0"/>
              <a:t> </a:t>
            </a:r>
            <a:r>
              <a:rPr lang="pl-PL" dirty="0" err="1"/>
              <a:t>dolores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qui </a:t>
            </a:r>
            <a:r>
              <a:rPr lang="pl-PL" dirty="0" err="1"/>
              <a:t>ratione</a:t>
            </a:r>
            <a:r>
              <a:rPr lang="pl-PL" dirty="0"/>
              <a:t>.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3"/>
          </p:nvPr>
        </p:nvSpPr>
        <p:spPr>
          <a:xfrm>
            <a:off x="3822700" y="4580415"/>
            <a:ext cx="3022943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473134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6573E64-A716-4CC8-B56D-9D887B216C4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8985979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83DE4F-CE29-4377-A86A-C33FEAAF361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867438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A19826-F001-48BC-B033-F7B6307FFF6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563362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9626C42-E75F-4E03-B750-D2B0C391E6C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884627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2748756" y="511252"/>
            <a:ext cx="3646488" cy="30924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0000">
                <a:solidFill>
                  <a:srgbClr val="FDE4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1</a:t>
            </a:r>
          </a:p>
        </p:txBody>
      </p:sp>
      <p:sp>
        <p:nvSpPr>
          <p:cNvPr id="13" name="Tytuł 10"/>
          <p:cNvSpPr>
            <a:spLocks noGrp="1"/>
          </p:cNvSpPr>
          <p:nvPr>
            <p:ph type="title"/>
          </p:nvPr>
        </p:nvSpPr>
        <p:spPr>
          <a:xfrm>
            <a:off x="628650" y="2059946"/>
            <a:ext cx="7886700" cy="1515633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261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0958"/>
            <a:ext cx="9144000" cy="230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5522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1" y="0"/>
            <a:ext cx="4572000" cy="6858000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9514" y="354851"/>
            <a:ext cx="3624648" cy="9705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A19826-F001-48BC-B033-F7B6307FFF6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>
          <a:xfrm>
            <a:off x="5429250" y="560388"/>
            <a:ext cx="3262313" cy="238125"/>
          </a:xfrm>
        </p:spPr>
        <p:txBody>
          <a:bodyPr>
            <a:noAutofit/>
          </a:bodyPr>
          <a:lstStyle>
            <a:lvl1pPr marL="0" indent="0" algn="r">
              <a:buNone/>
              <a:defRPr sz="1050">
                <a:solidFill>
                  <a:srgbClr val="52615D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22" name="Łącznik prosty 21"/>
          <p:cNvCxnSpPr/>
          <p:nvPr userDrawn="1"/>
        </p:nvCxnSpPr>
        <p:spPr>
          <a:xfrm>
            <a:off x="4209535" y="832022"/>
            <a:ext cx="4456670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869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2145957" y="1937951"/>
            <a:ext cx="4852087" cy="2982098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2537254" y="2435828"/>
            <a:ext cx="4069492" cy="1806664"/>
          </a:xfrm>
          <a:prstGeom prst="rect">
            <a:avLst/>
          </a:prstGeom>
        </p:spPr>
        <p:txBody>
          <a:bodyPr/>
          <a:lstStyle>
            <a:lvl1pPr marL="0" indent="540000">
              <a:buNone/>
              <a:defRPr sz="1400" i="1" baseline="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 err="1"/>
              <a:t>Eaque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quae</a:t>
            </a:r>
            <a:r>
              <a:rPr lang="pl-PL" dirty="0"/>
              <a:t> ab illo </a:t>
            </a:r>
            <a:r>
              <a:rPr lang="pl-PL" dirty="0" err="1"/>
              <a:t>inventore</a:t>
            </a:r>
            <a:r>
              <a:rPr lang="pl-PL" dirty="0"/>
              <a:t> </a:t>
            </a:r>
            <a:r>
              <a:rPr lang="pl-PL" dirty="0" err="1"/>
              <a:t>veritatis</a:t>
            </a:r>
            <a:r>
              <a:rPr lang="pl-PL" dirty="0"/>
              <a:t> et quasi </a:t>
            </a:r>
            <a:r>
              <a:rPr lang="pl-PL" dirty="0" err="1"/>
              <a:t>architecto</a:t>
            </a:r>
            <a:r>
              <a:rPr lang="pl-PL" dirty="0"/>
              <a:t> </a:t>
            </a:r>
            <a:r>
              <a:rPr lang="pl-PL" dirty="0" err="1"/>
              <a:t>beatae</a:t>
            </a:r>
            <a:r>
              <a:rPr lang="pl-PL" dirty="0"/>
              <a:t> vitae dicta </a:t>
            </a:r>
            <a:r>
              <a:rPr lang="pl-PL" dirty="0" err="1"/>
              <a:t>sunt</a:t>
            </a:r>
            <a:r>
              <a:rPr lang="pl-PL" dirty="0"/>
              <a:t> </a:t>
            </a:r>
            <a:r>
              <a:rPr lang="pl-PL" dirty="0" err="1"/>
              <a:t>explicabo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Nemo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ipsam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voluptas</a:t>
            </a:r>
            <a:r>
              <a:rPr lang="pl-PL" dirty="0"/>
              <a:t> sit </a:t>
            </a:r>
            <a:r>
              <a:rPr lang="pl-PL" dirty="0" err="1"/>
              <a:t>aspernatur</a:t>
            </a:r>
            <a:r>
              <a:rPr lang="pl-PL" dirty="0"/>
              <a:t> aut </a:t>
            </a:r>
            <a:r>
              <a:rPr lang="pl-PL" dirty="0" err="1"/>
              <a:t>odit</a:t>
            </a:r>
            <a:r>
              <a:rPr lang="pl-PL" dirty="0"/>
              <a:t> aut </a:t>
            </a:r>
            <a:r>
              <a:rPr lang="pl-PL" dirty="0" err="1"/>
              <a:t>fugit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consequuntur</a:t>
            </a:r>
            <a:r>
              <a:rPr lang="pl-PL" dirty="0"/>
              <a:t> </a:t>
            </a:r>
            <a:r>
              <a:rPr lang="pl-PL" dirty="0" err="1"/>
              <a:t>magni</a:t>
            </a:r>
            <a:r>
              <a:rPr lang="pl-PL" dirty="0"/>
              <a:t> </a:t>
            </a:r>
            <a:r>
              <a:rPr lang="pl-PL" dirty="0" err="1"/>
              <a:t>dolores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qui </a:t>
            </a:r>
            <a:r>
              <a:rPr lang="pl-PL" dirty="0" err="1"/>
              <a:t>ratione</a:t>
            </a:r>
            <a:r>
              <a:rPr lang="pl-PL" dirty="0"/>
              <a:t>.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3"/>
          </p:nvPr>
        </p:nvSpPr>
        <p:spPr>
          <a:xfrm>
            <a:off x="3583803" y="4242492"/>
            <a:ext cx="3022943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02" y="1937951"/>
            <a:ext cx="1072807" cy="956993"/>
          </a:xfrm>
          <a:prstGeom prst="rect">
            <a:avLst/>
          </a:prstGeom>
        </p:spPr>
      </p:pic>
      <p:cxnSp>
        <p:nvCxnSpPr>
          <p:cNvPr id="11" name="Łącznik prosty 10"/>
          <p:cNvCxnSpPr/>
          <p:nvPr userDrawn="1"/>
        </p:nvCxnSpPr>
        <p:spPr>
          <a:xfrm>
            <a:off x="0" y="4135395"/>
            <a:ext cx="6606746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657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2145957" y="1937951"/>
            <a:ext cx="4852087" cy="2982098"/>
          </a:xfrm>
          <a:prstGeom prst="rect">
            <a:avLst/>
          </a:prstGeom>
          <a:solidFill>
            <a:srgbClr val="FCD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2537254" y="2435828"/>
            <a:ext cx="4069492" cy="1806664"/>
          </a:xfrm>
          <a:prstGeom prst="rect">
            <a:avLst/>
          </a:prstGeom>
        </p:spPr>
        <p:txBody>
          <a:bodyPr/>
          <a:lstStyle>
            <a:lvl1pPr marL="0" indent="540000">
              <a:buNone/>
              <a:defRPr sz="1400" i="1" baseline="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 err="1"/>
              <a:t>Eaque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quae</a:t>
            </a:r>
            <a:r>
              <a:rPr lang="pl-PL" dirty="0"/>
              <a:t> ab illo </a:t>
            </a:r>
            <a:r>
              <a:rPr lang="pl-PL" dirty="0" err="1"/>
              <a:t>inventore</a:t>
            </a:r>
            <a:r>
              <a:rPr lang="pl-PL" dirty="0"/>
              <a:t> </a:t>
            </a:r>
            <a:r>
              <a:rPr lang="pl-PL" dirty="0" err="1"/>
              <a:t>veritatis</a:t>
            </a:r>
            <a:r>
              <a:rPr lang="pl-PL" dirty="0"/>
              <a:t> et quasi </a:t>
            </a:r>
            <a:r>
              <a:rPr lang="pl-PL" dirty="0" err="1"/>
              <a:t>architecto</a:t>
            </a:r>
            <a:r>
              <a:rPr lang="pl-PL" dirty="0"/>
              <a:t> </a:t>
            </a:r>
            <a:r>
              <a:rPr lang="pl-PL" dirty="0" err="1"/>
              <a:t>beatae</a:t>
            </a:r>
            <a:r>
              <a:rPr lang="pl-PL" dirty="0"/>
              <a:t> vitae dicta </a:t>
            </a:r>
            <a:r>
              <a:rPr lang="pl-PL" dirty="0" err="1"/>
              <a:t>sunt</a:t>
            </a:r>
            <a:r>
              <a:rPr lang="pl-PL" dirty="0"/>
              <a:t> </a:t>
            </a:r>
            <a:r>
              <a:rPr lang="pl-PL" dirty="0" err="1"/>
              <a:t>explicabo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Nemo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ipsam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voluptas</a:t>
            </a:r>
            <a:r>
              <a:rPr lang="pl-PL" dirty="0"/>
              <a:t> sit </a:t>
            </a:r>
            <a:r>
              <a:rPr lang="pl-PL" dirty="0" err="1"/>
              <a:t>aspernatur</a:t>
            </a:r>
            <a:r>
              <a:rPr lang="pl-PL" dirty="0"/>
              <a:t> aut </a:t>
            </a:r>
            <a:r>
              <a:rPr lang="pl-PL" dirty="0" err="1"/>
              <a:t>odit</a:t>
            </a:r>
            <a:r>
              <a:rPr lang="pl-PL" dirty="0"/>
              <a:t> aut </a:t>
            </a:r>
            <a:r>
              <a:rPr lang="pl-PL" dirty="0" err="1"/>
              <a:t>fugit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consequuntur</a:t>
            </a:r>
            <a:r>
              <a:rPr lang="pl-PL" dirty="0"/>
              <a:t> </a:t>
            </a:r>
            <a:r>
              <a:rPr lang="pl-PL" dirty="0" err="1"/>
              <a:t>magni</a:t>
            </a:r>
            <a:r>
              <a:rPr lang="pl-PL" dirty="0"/>
              <a:t> </a:t>
            </a:r>
            <a:r>
              <a:rPr lang="pl-PL" dirty="0" err="1"/>
              <a:t>dolores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qui </a:t>
            </a:r>
            <a:r>
              <a:rPr lang="pl-PL" dirty="0" err="1"/>
              <a:t>ratione</a:t>
            </a:r>
            <a:r>
              <a:rPr lang="pl-PL" dirty="0"/>
              <a:t>.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3"/>
          </p:nvPr>
        </p:nvSpPr>
        <p:spPr>
          <a:xfrm>
            <a:off x="3583803" y="4242492"/>
            <a:ext cx="3022943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02" y="1974878"/>
            <a:ext cx="1072807" cy="883139"/>
          </a:xfrm>
          <a:prstGeom prst="rect">
            <a:avLst/>
          </a:prstGeom>
        </p:spPr>
      </p:pic>
      <p:cxnSp>
        <p:nvCxnSpPr>
          <p:cNvPr id="11" name="Łącznik prosty 10"/>
          <p:cNvCxnSpPr/>
          <p:nvPr userDrawn="1"/>
        </p:nvCxnSpPr>
        <p:spPr>
          <a:xfrm>
            <a:off x="2145957" y="4135395"/>
            <a:ext cx="446078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 userDrawn="1"/>
        </p:nvCxnSpPr>
        <p:spPr>
          <a:xfrm>
            <a:off x="0" y="4135395"/>
            <a:ext cx="2145957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058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1349837" y="1533568"/>
            <a:ext cx="6444327" cy="3870643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/>
          </a:p>
        </p:txBody>
      </p:sp>
      <p:sp>
        <p:nvSpPr>
          <p:cNvPr id="4" name="Symbol zastępczy obrazu 3"/>
          <p:cNvSpPr>
            <a:spLocks noGrp="1"/>
          </p:cNvSpPr>
          <p:nvPr>
            <p:ph type="pic" sz="quarter" idx="10"/>
          </p:nvPr>
        </p:nvSpPr>
        <p:spPr>
          <a:xfrm>
            <a:off x="905805" y="973008"/>
            <a:ext cx="2780686" cy="349476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 hasCustomPrompt="1"/>
          </p:nvPr>
        </p:nvSpPr>
        <p:spPr>
          <a:xfrm>
            <a:off x="4181583" y="2152627"/>
            <a:ext cx="3566506" cy="828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F53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8" name="Symbol zastępczy tekstu 5"/>
          <p:cNvSpPr>
            <a:spLocks noGrp="1"/>
          </p:cNvSpPr>
          <p:nvPr>
            <p:ph type="body" sz="quarter" idx="12"/>
          </p:nvPr>
        </p:nvSpPr>
        <p:spPr>
          <a:xfrm>
            <a:off x="4181582" y="2993861"/>
            <a:ext cx="3566507" cy="3352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F53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tekstu 5"/>
          <p:cNvSpPr>
            <a:spLocks noGrp="1"/>
          </p:cNvSpPr>
          <p:nvPr>
            <p:ph type="body" sz="quarter" idx="13"/>
          </p:nvPr>
        </p:nvSpPr>
        <p:spPr>
          <a:xfrm>
            <a:off x="4632647" y="3847572"/>
            <a:ext cx="3168676" cy="3352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3F53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4632648" y="4180259"/>
            <a:ext cx="3168676" cy="3352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3F53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83" y="3786656"/>
            <a:ext cx="494603" cy="3924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80" y="4200847"/>
            <a:ext cx="397833" cy="2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24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DDAC350-99E2-4D88-9B86-349858A2E6CA}" type="datetime1">
              <a:rPr lang="pl-PL" smtClean="0"/>
              <a:pPr/>
              <a:t>2017-01-09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DA3EB09D-E312-4E3B-AFA8-137F97ACBA9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7195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6573E64-A716-4CC8-B56D-9D887B216C4D}" type="datetime1">
              <a:rPr lang="pl-PL" smtClean="0"/>
              <a:pPr/>
              <a:t>2017-01-09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0249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83DE4F-CE29-4377-A86A-C33FEAAF361C}" type="datetime1">
              <a:rPr lang="pl-PL" smtClean="0"/>
              <a:pPr/>
              <a:t>2017-01-09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4788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A19826-F001-48BC-B033-F7B6307FFF6C}" type="datetime1">
              <a:rPr lang="pl-PL" smtClean="0"/>
              <a:pPr/>
              <a:t>2017-01-09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037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" b="1398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/>
          <a:stretch/>
        </p:blipFill>
        <p:spPr>
          <a:xfrm>
            <a:off x="-20548" y="0"/>
            <a:ext cx="9164548" cy="685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4" y="1156676"/>
            <a:ext cx="2627159" cy="1731121"/>
          </a:xfrm>
          <a:prstGeom prst="rect">
            <a:avLst/>
          </a:prstGeom>
        </p:spPr>
      </p:pic>
      <p:sp>
        <p:nvSpPr>
          <p:cNvPr id="11" name="Tytuł 10"/>
          <p:cNvSpPr>
            <a:spLocks noGrp="1"/>
          </p:cNvSpPr>
          <p:nvPr>
            <p:ph type="title" hasCustomPrompt="1"/>
          </p:nvPr>
        </p:nvSpPr>
        <p:spPr>
          <a:xfrm>
            <a:off x="0" y="3167512"/>
            <a:ext cx="6349429" cy="1325563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3F53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Dziękujemy za uwagę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6678201" y="4876682"/>
            <a:ext cx="2465799" cy="8152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rgbClr val="3F53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Kancelaria Prawno-Podatkowa</a:t>
            </a:r>
          </a:p>
          <a:p>
            <a:pPr lvl="0"/>
            <a:r>
              <a:rPr lang="pl-PL" dirty="0"/>
              <a:t>ul. Tylna 4c lok. 1</a:t>
            </a:r>
          </a:p>
          <a:p>
            <a:pPr lvl="0"/>
            <a:r>
              <a:rPr lang="pl-PL" dirty="0"/>
              <a:t>90-348 Łódź</a:t>
            </a:r>
          </a:p>
        </p:txBody>
      </p:sp>
      <p:sp>
        <p:nvSpPr>
          <p:cNvPr id="12" name="Symbol zastępczy tekstu 4"/>
          <p:cNvSpPr>
            <a:spLocks noGrp="1"/>
          </p:cNvSpPr>
          <p:nvPr>
            <p:ph type="body" sz="quarter" idx="12" hasCustomPrompt="1"/>
          </p:nvPr>
        </p:nvSpPr>
        <p:spPr>
          <a:xfrm>
            <a:off x="6667927" y="4561255"/>
            <a:ext cx="2486347" cy="3154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rgbClr val="3F53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Mariański </a:t>
            </a:r>
            <a:r>
              <a:rPr lang="pl-PL" dirty="0" err="1"/>
              <a:t>Group</a:t>
            </a:r>
            <a:endParaRPr lang="pl-PL" dirty="0"/>
          </a:p>
        </p:txBody>
      </p:sp>
      <p:sp>
        <p:nvSpPr>
          <p:cNvPr id="13" name="Symbol zastępczy tekstu 4"/>
          <p:cNvSpPr>
            <a:spLocks noGrp="1"/>
          </p:cNvSpPr>
          <p:nvPr>
            <p:ph type="body" sz="quarter" idx="13" hasCustomPrompt="1"/>
          </p:nvPr>
        </p:nvSpPr>
        <p:spPr>
          <a:xfrm>
            <a:off x="6667927" y="6061752"/>
            <a:ext cx="2465799" cy="5548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rgbClr val="3F53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kancelaria@marianskigroup.pl</a:t>
            </a:r>
          </a:p>
          <a:p>
            <a:pPr lvl="0"/>
            <a:r>
              <a:rPr lang="pl-PL" dirty="0"/>
              <a:t>www.marianskigroup.pl</a:t>
            </a: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5" y="5705896"/>
            <a:ext cx="779116" cy="7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562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9626C42-E75F-4E03-B750-D2B0C391E6C3}" type="datetime1">
              <a:rPr lang="pl-PL" smtClean="0"/>
              <a:pPr/>
              <a:t>2017-01-09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9415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1" y="0"/>
            <a:ext cx="4572000" cy="6858000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9514" y="354851"/>
            <a:ext cx="3624648" cy="970515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A19826-F001-48BC-B033-F7B6307FFF6C}" type="datetime1">
              <a:rPr lang="pl-PL" smtClean="0"/>
              <a:pPr/>
              <a:t>2017-01-09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>
          <a:xfrm>
            <a:off x="5429250" y="560388"/>
            <a:ext cx="3262313" cy="238125"/>
          </a:xfrm>
        </p:spPr>
        <p:txBody>
          <a:bodyPr>
            <a:noAutofit/>
          </a:bodyPr>
          <a:lstStyle>
            <a:lvl1pPr marL="0" indent="0" algn="r">
              <a:buNone/>
              <a:defRPr sz="1050">
                <a:solidFill>
                  <a:srgbClr val="52615D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22" name="Łącznik prosty 21"/>
          <p:cNvCxnSpPr/>
          <p:nvPr userDrawn="1"/>
        </p:nvCxnSpPr>
        <p:spPr>
          <a:xfrm>
            <a:off x="4209535" y="832022"/>
            <a:ext cx="4456670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895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9514" y="354851"/>
            <a:ext cx="3624648" cy="9705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A19826-F001-48BC-B033-F7B6307FFF6C}" type="datetime1">
              <a:rPr lang="pl-PL" smtClean="0"/>
              <a:pPr/>
              <a:t>2017-01-09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>
          <a:xfrm>
            <a:off x="5429250" y="560388"/>
            <a:ext cx="3262313" cy="238125"/>
          </a:xfrm>
        </p:spPr>
        <p:txBody>
          <a:bodyPr>
            <a:noAutofit/>
          </a:bodyPr>
          <a:lstStyle>
            <a:lvl1pPr marL="0" indent="0" algn="r">
              <a:buNone/>
              <a:defRPr sz="1050">
                <a:solidFill>
                  <a:srgbClr val="52615D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22" name="Łącznik prosty 21"/>
          <p:cNvCxnSpPr/>
          <p:nvPr userDrawn="1"/>
        </p:nvCxnSpPr>
        <p:spPr>
          <a:xfrm>
            <a:off x="4209535" y="832022"/>
            <a:ext cx="4456670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955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0" y="0"/>
            <a:ext cx="9143999" cy="4572000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9514" y="354851"/>
            <a:ext cx="3624648" cy="9705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A19826-F001-48BC-B033-F7B6307FFF6C}" type="datetime1">
              <a:rPr lang="pl-PL" smtClean="0"/>
              <a:pPr/>
              <a:t>2017-01-09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>
          <a:xfrm>
            <a:off x="5429250" y="560388"/>
            <a:ext cx="3262313" cy="238125"/>
          </a:xfrm>
        </p:spPr>
        <p:txBody>
          <a:bodyPr>
            <a:noAutofit/>
          </a:bodyPr>
          <a:lstStyle>
            <a:lvl1pPr marL="0" indent="0" algn="r">
              <a:buNone/>
              <a:defRPr sz="1050">
                <a:solidFill>
                  <a:srgbClr val="52615D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8" name="Łącznik prosty 7"/>
          <p:cNvCxnSpPr/>
          <p:nvPr userDrawn="1"/>
        </p:nvCxnSpPr>
        <p:spPr>
          <a:xfrm>
            <a:off x="4209535" y="832022"/>
            <a:ext cx="4456670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672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9514" y="354851"/>
            <a:ext cx="3624648" cy="9705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A19826-F001-48BC-B033-F7B6307FFF6C}" type="datetime1">
              <a:rPr lang="pl-PL" smtClean="0"/>
              <a:pPr/>
              <a:t>2017-01-09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>
          <a:xfrm>
            <a:off x="5429250" y="560388"/>
            <a:ext cx="3262313" cy="238125"/>
          </a:xfrm>
        </p:spPr>
        <p:txBody>
          <a:bodyPr>
            <a:noAutofit/>
          </a:bodyPr>
          <a:lstStyle>
            <a:lvl1pPr marL="0" indent="0" algn="r">
              <a:buNone/>
              <a:defRPr sz="1050">
                <a:solidFill>
                  <a:srgbClr val="52615D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22" name="Łącznik prosty 21"/>
          <p:cNvCxnSpPr/>
          <p:nvPr userDrawn="1"/>
        </p:nvCxnSpPr>
        <p:spPr>
          <a:xfrm>
            <a:off x="4209535" y="832022"/>
            <a:ext cx="4456670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304522"/>
            <a:ext cx="512022" cy="414494"/>
          </a:xfrm>
          <a:prstGeom prst="rect">
            <a:avLst/>
          </a:prstGeom>
        </p:spPr>
      </p:pic>
      <p:cxnSp>
        <p:nvCxnSpPr>
          <p:cNvPr id="11" name="Łącznik prosty 10"/>
          <p:cNvCxnSpPr/>
          <p:nvPr userDrawn="1"/>
        </p:nvCxnSpPr>
        <p:spPr>
          <a:xfrm>
            <a:off x="8398722" y="6304522"/>
            <a:ext cx="0" cy="414494"/>
          </a:xfrm>
          <a:prstGeom prst="line">
            <a:avLst/>
          </a:prstGeom>
          <a:ln w="19050">
            <a:solidFill>
              <a:srgbClr val="FCD9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9090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6"/>
          <p:cNvSpPr>
            <a:spLocks noGrp="1"/>
          </p:cNvSpPr>
          <p:nvPr>
            <p:ph type="pic" sz="quarter" idx="13"/>
          </p:nvPr>
        </p:nvSpPr>
        <p:spPr>
          <a:xfrm>
            <a:off x="4563548" y="0"/>
            <a:ext cx="4579937" cy="6858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9514" y="354851"/>
            <a:ext cx="3624648" cy="9705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A19826-F001-48BC-B033-F7B6307FFF6C}" type="datetime1">
              <a:rPr lang="pl-PL" smtClean="0"/>
              <a:pPr/>
              <a:t>2017-01-09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304522"/>
            <a:ext cx="512022" cy="414494"/>
          </a:xfrm>
          <a:prstGeom prst="rect">
            <a:avLst/>
          </a:prstGeom>
        </p:spPr>
      </p:pic>
      <p:cxnSp>
        <p:nvCxnSpPr>
          <p:cNvPr id="12" name="Łącznik prosty 11"/>
          <p:cNvCxnSpPr/>
          <p:nvPr userDrawn="1"/>
        </p:nvCxnSpPr>
        <p:spPr>
          <a:xfrm>
            <a:off x="8398722" y="6304522"/>
            <a:ext cx="0" cy="414494"/>
          </a:xfrm>
          <a:prstGeom prst="line">
            <a:avLst/>
          </a:prstGeom>
          <a:ln w="19050">
            <a:solidFill>
              <a:srgbClr val="FCD9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 userDrawn="1"/>
        </p:nvCxnSpPr>
        <p:spPr>
          <a:xfrm>
            <a:off x="4209535" y="832022"/>
            <a:ext cx="4456670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97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" b="1398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09508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20" y="1156676"/>
            <a:ext cx="2627159" cy="1731121"/>
          </a:xfrm>
          <a:prstGeom prst="rect">
            <a:avLst/>
          </a:prstGeom>
        </p:spPr>
      </p:pic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628650" y="3167512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3F5364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2403474" y="4803486"/>
            <a:ext cx="4337050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3F5364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sz="2400" dirty="0"/>
              <a:t>Jan Kowalski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2403474" y="5283447"/>
            <a:ext cx="4337050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3F5364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Łódź, 30 sierpnia 2016 roku</a:t>
            </a:r>
          </a:p>
        </p:txBody>
      </p:sp>
    </p:spTree>
    <p:extLst>
      <p:ext uri="{BB962C8B-B14F-4D97-AF65-F5344CB8AC3E}">
        <p14:creationId xmlns:p14="http://schemas.microsoft.com/office/powerpoint/2010/main" val="1561260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" b="1398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/>
          <a:stretch/>
        </p:blipFill>
        <p:spPr>
          <a:xfrm>
            <a:off x="-20548" y="0"/>
            <a:ext cx="9164548" cy="685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4" y="1156676"/>
            <a:ext cx="2627159" cy="1731121"/>
          </a:xfrm>
          <a:prstGeom prst="rect">
            <a:avLst/>
          </a:prstGeom>
        </p:spPr>
      </p:pic>
      <p:sp>
        <p:nvSpPr>
          <p:cNvPr id="11" name="Tytuł 10"/>
          <p:cNvSpPr>
            <a:spLocks noGrp="1"/>
          </p:cNvSpPr>
          <p:nvPr>
            <p:ph type="title" hasCustomPrompt="1"/>
          </p:nvPr>
        </p:nvSpPr>
        <p:spPr>
          <a:xfrm>
            <a:off x="0" y="3167512"/>
            <a:ext cx="6349429" cy="1325563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3F5364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dirty="0"/>
              <a:t>Dziękujemy za uwagę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6678201" y="4876682"/>
            <a:ext cx="2465799" cy="8152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rgbClr val="3F5364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Kancelaria Prawno-Podatkowa</a:t>
            </a:r>
          </a:p>
          <a:p>
            <a:pPr lvl="0"/>
            <a:r>
              <a:rPr lang="pl-PL" dirty="0"/>
              <a:t>ul. Tylna 4c lok. 1</a:t>
            </a:r>
          </a:p>
          <a:p>
            <a:pPr lvl="0"/>
            <a:r>
              <a:rPr lang="pl-PL" dirty="0"/>
              <a:t>90-348 Łódź</a:t>
            </a:r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78" y="6143392"/>
            <a:ext cx="3181849" cy="262106"/>
          </a:xfrm>
          <a:prstGeom prst="rect">
            <a:avLst/>
          </a:prstGeom>
        </p:spPr>
      </p:pic>
      <p:sp>
        <p:nvSpPr>
          <p:cNvPr id="12" name="Symbol zastępczy tekstu 4"/>
          <p:cNvSpPr>
            <a:spLocks noGrp="1"/>
          </p:cNvSpPr>
          <p:nvPr>
            <p:ph type="body" sz="quarter" idx="12" hasCustomPrompt="1"/>
          </p:nvPr>
        </p:nvSpPr>
        <p:spPr>
          <a:xfrm>
            <a:off x="6667927" y="4561255"/>
            <a:ext cx="2486347" cy="3154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rgbClr val="3F5364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Mariański </a:t>
            </a:r>
            <a:r>
              <a:rPr lang="pl-PL" dirty="0" err="1"/>
              <a:t>Group</a:t>
            </a:r>
            <a:endParaRPr lang="pl-PL" dirty="0"/>
          </a:p>
        </p:txBody>
      </p:sp>
      <p:sp>
        <p:nvSpPr>
          <p:cNvPr id="13" name="Symbol zastępczy tekstu 4"/>
          <p:cNvSpPr>
            <a:spLocks noGrp="1"/>
          </p:cNvSpPr>
          <p:nvPr>
            <p:ph type="body" sz="quarter" idx="13" hasCustomPrompt="1"/>
          </p:nvPr>
        </p:nvSpPr>
        <p:spPr>
          <a:xfrm>
            <a:off x="6667927" y="6061752"/>
            <a:ext cx="2465799" cy="5548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rgbClr val="3F5364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kancelaria@marianskigroup.pl</a:t>
            </a:r>
          </a:p>
          <a:p>
            <a:pPr lvl="0"/>
            <a:r>
              <a:rPr lang="pl-PL" dirty="0"/>
              <a:t>www.marianskigroup.pl</a:t>
            </a:r>
          </a:p>
        </p:txBody>
      </p:sp>
    </p:spTree>
    <p:extLst>
      <p:ext uri="{BB962C8B-B14F-4D97-AF65-F5344CB8AC3E}">
        <p14:creationId xmlns:p14="http://schemas.microsoft.com/office/powerpoint/2010/main" val="1849289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6" y="147090"/>
            <a:ext cx="8837225" cy="562462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r="15895" b="26245"/>
          <a:stretch/>
        </p:blipFill>
        <p:spPr>
          <a:xfrm>
            <a:off x="153386" y="147089"/>
            <a:ext cx="8837225" cy="5624623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2700866" y="147090"/>
            <a:ext cx="3725328" cy="48636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2700866" y="2146328"/>
            <a:ext cx="3725328" cy="1319428"/>
          </a:xfrm>
          <a:prstGeom prst="rect">
            <a:avLst/>
          </a:prstGeom>
        </p:spPr>
        <p:txBody>
          <a:bodyPr lIns="360000" rIns="360000"/>
          <a:lstStyle>
            <a:lvl1pPr algn="ctr">
              <a:defRPr sz="24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2700866" y="4493576"/>
            <a:ext cx="3725328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4F6272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Łódź, 30 sierpnia 2016 roku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6" y="5326056"/>
            <a:ext cx="3725328" cy="89555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06" y="5644168"/>
            <a:ext cx="3181849" cy="26210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7" y="429734"/>
            <a:ext cx="1806486" cy="1190353"/>
          </a:xfrm>
          <a:prstGeom prst="rect">
            <a:avLst/>
          </a:prstGeom>
        </p:spPr>
      </p:pic>
      <p:sp>
        <p:nvSpPr>
          <p:cNvPr id="13" name="Symbol zastępczy tekstu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0866" y="4099296"/>
            <a:ext cx="3725328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 dirty="0"/>
              <a:t>Jan Kowalski</a:t>
            </a:r>
          </a:p>
        </p:txBody>
      </p:sp>
    </p:spTree>
    <p:extLst>
      <p:ext uri="{BB962C8B-B14F-4D97-AF65-F5344CB8AC3E}">
        <p14:creationId xmlns:p14="http://schemas.microsoft.com/office/powerpoint/2010/main" val="2184605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6" y="147090"/>
            <a:ext cx="8837225" cy="562462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2"/>
          <a:stretch/>
        </p:blipFill>
        <p:spPr>
          <a:xfrm>
            <a:off x="144917" y="147090"/>
            <a:ext cx="8837225" cy="5605124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2700866" y="147090"/>
            <a:ext cx="3725328" cy="48636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2700866" y="2146328"/>
            <a:ext cx="3725328" cy="1319428"/>
          </a:xfrm>
          <a:prstGeom prst="rect">
            <a:avLst/>
          </a:prstGeom>
        </p:spPr>
        <p:txBody>
          <a:bodyPr lIns="360000" rIns="360000"/>
          <a:lstStyle>
            <a:lvl1pPr algn="ctr">
              <a:defRPr sz="24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2700866" y="4493576"/>
            <a:ext cx="3725328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4F6272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Łódź, 30 sierpnia 2016 roku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6" y="5326056"/>
            <a:ext cx="3725328" cy="89555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06" y="5644168"/>
            <a:ext cx="3181849" cy="26210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7" y="429734"/>
            <a:ext cx="1806486" cy="1190353"/>
          </a:xfrm>
          <a:prstGeom prst="rect">
            <a:avLst/>
          </a:prstGeom>
        </p:spPr>
      </p:pic>
      <p:sp>
        <p:nvSpPr>
          <p:cNvPr id="13" name="Symbol zastępczy tekstu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0866" y="4099296"/>
            <a:ext cx="3725328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 dirty="0"/>
              <a:t>Jan Kowalski</a:t>
            </a:r>
          </a:p>
        </p:txBody>
      </p:sp>
    </p:spTree>
    <p:extLst>
      <p:ext uri="{BB962C8B-B14F-4D97-AF65-F5344CB8AC3E}">
        <p14:creationId xmlns:p14="http://schemas.microsoft.com/office/powerpoint/2010/main" val="287678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6" y="147090"/>
            <a:ext cx="8837225" cy="562462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r="15895" b="26245"/>
          <a:stretch/>
        </p:blipFill>
        <p:spPr>
          <a:xfrm>
            <a:off x="153386" y="147089"/>
            <a:ext cx="8837225" cy="5624623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2700866" y="147090"/>
            <a:ext cx="3725328" cy="48636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2700866" y="2146328"/>
            <a:ext cx="3725328" cy="1319428"/>
          </a:xfrm>
          <a:prstGeom prst="rect">
            <a:avLst/>
          </a:prstGeom>
        </p:spPr>
        <p:txBody>
          <a:bodyPr lIns="360000" rIns="360000"/>
          <a:lstStyle>
            <a:lvl1pPr algn="ctr">
              <a:defRPr sz="240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2700866" y="4493576"/>
            <a:ext cx="3725328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Łódź, 30 sierpnia 2016 roku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6" y="5326056"/>
            <a:ext cx="3725328" cy="107919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7" y="429734"/>
            <a:ext cx="1806486" cy="1190353"/>
          </a:xfrm>
          <a:prstGeom prst="rect">
            <a:avLst/>
          </a:prstGeom>
        </p:spPr>
      </p:pic>
      <p:sp>
        <p:nvSpPr>
          <p:cNvPr id="13" name="Symbol zastępczy tekstu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0866" y="4099296"/>
            <a:ext cx="3725328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Jan Kowalski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72" y="5506214"/>
            <a:ext cx="779116" cy="7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7247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508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70" y="1083115"/>
            <a:ext cx="2493058" cy="1731121"/>
          </a:xfrm>
          <a:prstGeom prst="rect">
            <a:avLst/>
          </a:prstGeom>
        </p:spPr>
      </p:pic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628650" y="3167512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2403474" y="4803486"/>
            <a:ext cx="4337050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sz="2400" dirty="0"/>
              <a:t>Jan Kowalski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2403474" y="5283447"/>
            <a:ext cx="4337050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Łódź, 30 sierpnia 2016 roku</a:t>
            </a:r>
          </a:p>
        </p:txBody>
      </p:sp>
    </p:spTree>
    <p:extLst>
      <p:ext uri="{BB962C8B-B14F-4D97-AF65-F5344CB8AC3E}">
        <p14:creationId xmlns:p14="http://schemas.microsoft.com/office/powerpoint/2010/main" val="23472024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5"/>
          <a:stretch/>
        </p:blipFill>
        <p:spPr>
          <a:xfrm>
            <a:off x="-10274" y="0"/>
            <a:ext cx="9158384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79" y="1042018"/>
            <a:ext cx="2493058" cy="173112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79" y="6081190"/>
            <a:ext cx="3169658" cy="256011"/>
          </a:xfrm>
          <a:prstGeom prst="rect">
            <a:avLst/>
          </a:prstGeom>
        </p:spPr>
      </p:pic>
      <p:sp>
        <p:nvSpPr>
          <p:cNvPr id="9" name="Tytuł 10"/>
          <p:cNvSpPr>
            <a:spLocks noGrp="1"/>
          </p:cNvSpPr>
          <p:nvPr>
            <p:ph type="title" hasCustomPrompt="1"/>
          </p:nvPr>
        </p:nvSpPr>
        <p:spPr>
          <a:xfrm>
            <a:off x="0" y="3167512"/>
            <a:ext cx="6349429" cy="1325563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dirty="0"/>
              <a:t>Dziękujemy za uwagę</a:t>
            </a:r>
          </a:p>
        </p:txBody>
      </p:sp>
      <p:sp>
        <p:nvSpPr>
          <p:cNvPr id="10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6678201" y="4876682"/>
            <a:ext cx="2465799" cy="8152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Kancelaria Prawno-Podatkowa</a:t>
            </a:r>
          </a:p>
          <a:p>
            <a:pPr lvl="0"/>
            <a:r>
              <a:rPr lang="pl-PL" dirty="0"/>
              <a:t>ul. Tylna 4c lok. 1</a:t>
            </a:r>
          </a:p>
          <a:p>
            <a:pPr lvl="0"/>
            <a:r>
              <a:rPr lang="pl-PL" dirty="0"/>
              <a:t>90-348 Łódź</a:t>
            </a:r>
          </a:p>
        </p:txBody>
      </p:sp>
      <p:sp>
        <p:nvSpPr>
          <p:cNvPr id="12" name="Symbol zastępczy tekstu 4"/>
          <p:cNvSpPr>
            <a:spLocks noGrp="1"/>
          </p:cNvSpPr>
          <p:nvPr>
            <p:ph type="body" sz="quarter" idx="12" hasCustomPrompt="1"/>
          </p:nvPr>
        </p:nvSpPr>
        <p:spPr>
          <a:xfrm>
            <a:off x="6667927" y="4561255"/>
            <a:ext cx="2486347" cy="3154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Mariański </a:t>
            </a:r>
            <a:r>
              <a:rPr lang="pl-PL" dirty="0" err="1"/>
              <a:t>Group</a:t>
            </a:r>
            <a:endParaRPr lang="pl-PL" dirty="0"/>
          </a:p>
        </p:txBody>
      </p:sp>
      <p:sp>
        <p:nvSpPr>
          <p:cNvPr id="13" name="Symbol zastępczy tekstu 4"/>
          <p:cNvSpPr>
            <a:spLocks noGrp="1"/>
          </p:cNvSpPr>
          <p:nvPr>
            <p:ph type="body" sz="quarter" idx="13" hasCustomPrompt="1"/>
          </p:nvPr>
        </p:nvSpPr>
        <p:spPr>
          <a:xfrm>
            <a:off x="6667927" y="6061752"/>
            <a:ext cx="2465799" cy="5548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kancelaria@marianskigroup.pl</a:t>
            </a:r>
          </a:p>
          <a:p>
            <a:pPr lvl="0"/>
            <a:r>
              <a:rPr lang="pl-PL" dirty="0"/>
              <a:t>www.marianskigroup.pl</a:t>
            </a:r>
          </a:p>
        </p:txBody>
      </p:sp>
    </p:spTree>
    <p:extLst>
      <p:ext uri="{BB962C8B-B14F-4D97-AF65-F5344CB8AC3E}">
        <p14:creationId xmlns:p14="http://schemas.microsoft.com/office/powerpoint/2010/main" val="42718703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6" y="147090"/>
            <a:ext cx="8837225" cy="5624623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r="15895" b="26245"/>
          <a:stretch/>
        </p:blipFill>
        <p:spPr>
          <a:xfrm>
            <a:off x="153386" y="147089"/>
            <a:ext cx="8837225" cy="5624623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2700866" y="147090"/>
            <a:ext cx="3725328" cy="486362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0"/>
          <p:cNvSpPr>
            <a:spLocks noGrp="1"/>
          </p:cNvSpPr>
          <p:nvPr>
            <p:ph type="title" hasCustomPrompt="1"/>
          </p:nvPr>
        </p:nvSpPr>
        <p:spPr>
          <a:xfrm>
            <a:off x="2700866" y="2146328"/>
            <a:ext cx="3725328" cy="581221"/>
          </a:xfrm>
          <a:prstGeom prst="rect">
            <a:avLst/>
          </a:prstGeom>
        </p:spPr>
        <p:txBody>
          <a:bodyPr lIns="360000" rIns="360000"/>
          <a:lstStyle>
            <a:lvl1pPr algn="ctr">
              <a:defRPr sz="24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dirty="0"/>
              <a:t>Dziękujemy za uwagę!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6" y="5326056"/>
            <a:ext cx="3725328" cy="89555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06" y="5644168"/>
            <a:ext cx="3181849" cy="26210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7" y="429734"/>
            <a:ext cx="1806486" cy="1190353"/>
          </a:xfrm>
          <a:prstGeom prst="rect">
            <a:avLst/>
          </a:prstGeom>
        </p:spPr>
      </p:pic>
      <p:sp>
        <p:nvSpPr>
          <p:cNvPr id="15" name="Symbol zastępczy tekstu 4"/>
          <p:cNvSpPr>
            <a:spLocks noGrp="1"/>
          </p:cNvSpPr>
          <p:nvPr>
            <p:ph type="body" sz="quarter" idx="13" hasCustomPrompt="1"/>
          </p:nvPr>
        </p:nvSpPr>
        <p:spPr>
          <a:xfrm>
            <a:off x="2700866" y="3478913"/>
            <a:ext cx="3725328" cy="8152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4F6272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Kancelaria Prawno-Podatkowa</a:t>
            </a:r>
          </a:p>
          <a:p>
            <a:pPr lvl="0"/>
            <a:r>
              <a:rPr lang="pl-PL" dirty="0"/>
              <a:t>ul. Tylna 4c lok. 1</a:t>
            </a:r>
          </a:p>
          <a:p>
            <a:pPr lvl="0"/>
            <a:r>
              <a:rPr lang="pl-PL" dirty="0"/>
              <a:t>90-348 Łódź</a:t>
            </a:r>
          </a:p>
        </p:txBody>
      </p:sp>
      <p:sp>
        <p:nvSpPr>
          <p:cNvPr id="16" name="Symbol zastępczy tekstu 4"/>
          <p:cNvSpPr>
            <a:spLocks noGrp="1"/>
          </p:cNvSpPr>
          <p:nvPr>
            <p:ph type="body" sz="quarter" idx="14" hasCustomPrompt="1"/>
          </p:nvPr>
        </p:nvSpPr>
        <p:spPr>
          <a:xfrm>
            <a:off x="2700866" y="2738182"/>
            <a:ext cx="3725328" cy="31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rgbClr val="4F6272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Mariański </a:t>
            </a:r>
            <a:r>
              <a:rPr lang="pl-PL" dirty="0" err="1"/>
              <a:t>Group</a:t>
            </a:r>
            <a:endParaRPr lang="pl-PL" dirty="0"/>
          </a:p>
        </p:txBody>
      </p:sp>
      <p:sp>
        <p:nvSpPr>
          <p:cNvPr id="17" name="Symbol zastępczy tekstu 4"/>
          <p:cNvSpPr>
            <a:spLocks noGrp="1"/>
          </p:cNvSpPr>
          <p:nvPr>
            <p:ph type="body" sz="quarter" idx="15" hasCustomPrompt="1"/>
          </p:nvPr>
        </p:nvSpPr>
        <p:spPr>
          <a:xfrm>
            <a:off x="2700866" y="4451756"/>
            <a:ext cx="3725328" cy="5548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4F6272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kancelaria@marianskigroup.pl</a:t>
            </a:r>
          </a:p>
          <a:p>
            <a:pPr lvl="0"/>
            <a:r>
              <a:rPr lang="pl-PL" dirty="0"/>
              <a:t>www.marianskigroup.pl</a:t>
            </a:r>
          </a:p>
        </p:txBody>
      </p:sp>
    </p:spTree>
    <p:extLst>
      <p:ext uri="{BB962C8B-B14F-4D97-AF65-F5344CB8AC3E}">
        <p14:creationId xmlns:p14="http://schemas.microsoft.com/office/powerpoint/2010/main" val="4118258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6" y="147090"/>
            <a:ext cx="8837225" cy="562462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2"/>
          <a:stretch/>
        </p:blipFill>
        <p:spPr>
          <a:xfrm>
            <a:off x="144917" y="147090"/>
            <a:ext cx="8837225" cy="5605124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2700866" y="147090"/>
            <a:ext cx="3725328" cy="486362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0"/>
          <p:cNvSpPr>
            <a:spLocks noGrp="1"/>
          </p:cNvSpPr>
          <p:nvPr>
            <p:ph type="title" hasCustomPrompt="1"/>
          </p:nvPr>
        </p:nvSpPr>
        <p:spPr>
          <a:xfrm>
            <a:off x="2700866" y="2146328"/>
            <a:ext cx="3725328" cy="581221"/>
          </a:xfrm>
          <a:prstGeom prst="rect">
            <a:avLst/>
          </a:prstGeom>
        </p:spPr>
        <p:txBody>
          <a:bodyPr lIns="360000" rIns="360000"/>
          <a:lstStyle>
            <a:lvl1pPr algn="ctr">
              <a:defRPr sz="24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dirty="0"/>
              <a:t>Dziękujemy za uwagę!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6" y="5326056"/>
            <a:ext cx="3725328" cy="89555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06" y="5644168"/>
            <a:ext cx="3181849" cy="26210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7" y="429734"/>
            <a:ext cx="1806486" cy="1190353"/>
          </a:xfrm>
          <a:prstGeom prst="rect">
            <a:avLst/>
          </a:prstGeom>
        </p:spPr>
      </p:pic>
      <p:sp>
        <p:nvSpPr>
          <p:cNvPr id="15" name="Symbol zastępczy tekstu 4"/>
          <p:cNvSpPr>
            <a:spLocks noGrp="1"/>
          </p:cNvSpPr>
          <p:nvPr>
            <p:ph type="body" sz="quarter" idx="13" hasCustomPrompt="1"/>
          </p:nvPr>
        </p:nvSpPr>
        <p:spPr>
          <a:xfrm>
            <a:off x="2700866" y="3478913"/>
            <a:ext cx="3725328" cy="8152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4F6272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Kancelaria Prawno-Podatkowa</a:t>
            </a:r>
          </a:p>
          <a:p>
            <a:pPr lvl="0"/>
            <a:r>
              <a:rPr lang="pl-PL" dirty="0"/>
              <a:t>ul. Tylna 4c lok. 1</a:t>
            </a:r>
          </a:p>
          <a:p>
            <a:pPr lvl="0"/>
            <a:r>
              <a:rPr lang="pl-PL" dirty="0"/>
              <a:t>90-348 Łódź</a:t>
            </a:r>
          </a:p>
        </p:txBody>
      </p:sp>
      <p:sp>
        <p:nvSpPr>
          <p:cNvPr id="16" name="Symbol zastępczy tekstu 4"/>
          <p:cNvSpPr>
            <a:spLocks noGrp="1"/>
          </p:cNvSpPr>
          <p:nvPr>
            <p:ph type="body" sz="quarter" idx="14" hasCustomPrompt="1"/>
          </p:nvPr>
        </p:nvSpPr>
        <p:spPr>
          <a:xfrm>
            <a:off x="2700866" y="2738182"/>
            <a:ext cx="3725328" cy="31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rgbClr val="4F6272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Mariański </a:t>
            </a:r>
            <a:r>
              <a:rPr lang="pl-PL" dirty="0" err="1"/>
              <a:t>Group</a:t>
            </a:r>
            <a:endParaRPr lang="pl-PL" dirty="0"/>
          </a:p>
        </p:txBody>
      </p:sp>
      <p:sp>
        <p:nvSpPr>
          <p:cNvPr id="17" name="Symbol zastępczy tekstu 4"/>
          <p:cNvSpPr>
            <a:spLocks noGrp="1"/>
          </p:cNvSpPr>
          <p:nvPr>
            <p:ph type="body" sz="quarter" idx="15" hasCustomPrompt="1"/>
          </p:nvPr>
        </p:nvSpPr>
        <p:spPr>
          <a:xfrm>
            <a:off x="2700866" y="4451756"/>
            <a:ext cx="3725328" cy="5548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4F6272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kancelaria@marianskigroup.pl</a:t>
            </a:r>
          </a:p>
          <a:p>
            <a:pPr lvl="0"/>
            <a:r>
              <a:rPr lang="pl-PL" dirty="0"/>
              <a:t>www.marianskigroup.pl</a:t>
            </a:r>
          </a:p>
        </p:txBody>
      </p:sp>
    </p:spTree>
    <p:extLst>
      <p:ext uri="{BB962C8B-B14F-4D97-AF65-F5344CB8AC3E}">
        <p14:creationId xmlns:p14="http://schemas.microsoft.com/office/powerpoint/2010/main" val="13794121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2748756" y="511252"/>
            <a:ext cx="3646488" cy="30924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0000">
                <a:solidFill>
                  <a:srgbClr val="FDE461"/>
                </a:solidFill>
                <a:latin typeface="Calendas Plus" panose="02000503000000020003" pitchFamily="50" charset="0"/>
              </a:defRPr>
            </a:lvl1pPr>
          </a:lstStyle>
          <a:p>
            <a:pPr lvl="0"/>
            <a:r>
              <a:rPr lang="pl-PL" dirty="0"/>
              <a:t>1</a:t>
            </a:r>
          </a:p>
        </p:txBody>
      </p:sp>
      <p:sp>
        <p:nvSpPr>
          <p:cNvPr id="13" name="Tytuł 10"/>
          <p:cNvSpPr>
            <a:spLocks noGrp="1"/>
          </p:cNvSpPr>
          <p:nvPr>
            <p:ph type="title"/>
          </p:nvPr>
        </p:nvSpPr>
        <p:spPr>
          <a:xfrm>
            <a:off x="628650" y="2059946"/>
            <a:ext cx="7886700" cy="1515633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2615D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0958"/>
            <a:ext cx="9144000" cy="230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892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06"/>
          <a:stretch/>
        </p:blipFill>
        <p:spPr>
          <a:xfrm rot="10800000">
            <a:off x="-5663" y="2918520"/>
            <a:ext cx="9144000" cy="3937065"/>
          </a:xfrm>
          <a:prstGeom prst="rect">
            <a:avLst/>
          </a:prstGeom>
        </p:spPr>
      </p:pic>
      <p:sp>
        <p:nvSpPr>
          <p:cNvPr id="9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2748756" y="511252"/>
            <a:ext cx="3646488" cy="30924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0000">
                <a:solidFill>
                  <a:srgbClr val="4F6272"/>
                </a:solidFill>
                <a:latin typeface="Calendas Plus" panose="02000503000000020003" pitchFamily="50" charset="0"/>
              </a:defRPr>
            </a:lvl1pPr>
          </a:lstStyle>
          <a:p>
            <a:pPr lvl="0"/>
            <a:r>
              <a:rPr lang="pl-PL" dirty="0"/>
              <a:t>1</a:t>
            </a:r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628650" y="2059946"/>
            <a:ext cx="7886700" cy="1515633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42128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85" y="1604036"/>
            <a:ext cx="1072807" cy="956993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2298357" y="2196925"/>
            <a:ext cx="4547286" cy="2165845"/>
          </a:xfrm>
          <a:prstGeom prst="rect">
            <a:avLst/>
          </a:prstGeom>
        </p:spPr>
        <p:txBody>
          <a:bodyPr/>
          <a:lstStyle>
            <a:lvl1pPr marL="0" indent="540000">
              <a:buNone/>
              <a:defRPr sz="1800" i="1" baseline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 dirty="0" err="1"/>
              <a:t>Eaque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quae</a:t>
            </a:r>
            <a:r>
              <a:rPr lang="pl-PL" dirty="0"/>
              <a:t> ab illo </a:t>
            </a:r>
            <a:r>
              <a:rPr lang="pl-PL" dirty="0" err="1"/>
              <a:t>inventore</a:t>
            </a:r>
            <a:r>
              <a:rPr lang="pl-PL" dirty="0"/>
              <a:t> </a:t>
            </a:r>
            <a:r>
              <a:rPr lang="pl-PL" dirty="0" err="1"/>
              <a:t>veritatis</a:t>
            </a:r>
            <a:r>
              <a:rPr lang="pl-PL" dirty="0"/>
              <a:t> et quasi </a:t>
            </a:r>
            <a:r>
              <a:rPr lang="pl-PL" dirty="0" err="1"/>
              <a:t>architecto</a:t>
            </a:r>
            <a:r>
              <a:rPr lang="pl-PL" dirty="0"/>
              <a:t> </a:t>
            </a:r>
            <a:r>
              <a:rPr lang="pl-PL" dirty="0" err="1"/>
              <a:t>beatae</a:t>
            </a:r>
            <a:r>
              <a:rPr lang="pl-PL" dirty="0"/>
              <a:t> vitae dicta </a:t>
            </a:r>
            <a:r>
              <a:rPr lang="pl-PL" dirty="0" err="1"/>
              <a:t>sunt</a:t>
            </a:r>
            <a:r>
              <a:rPr lang="pl-PL" dirty="0"/>
              <a:t> </a:t>
            </a:r>
            <a:r>
              <a:rPr lang="pl-PL" dirty="0" err="1"/>
              <a:t>explicabo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Nemo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ipsam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voluptas</a:t>
            </a:r>
            <a:r>
              <a:rPr lang="pl-PL" dirty="0"/>
              <a:t> sit </a:t>
            </a:r>
            <a:r>
              <a:rPr lang="pl-PL" dirty="0" err="1"/>
              <a:t>aspernatur</a:t>
            </a:r>
            <a:r>
              <a:rPr lang="pl-PL" dirty="0"/>
              <a:t> aut </a:t>
            </a:r>
            <a:r>
              <a:rPr lang="pl-PL" dirty="0" err="1"/>
              <a:t>odit</a:t>
            </a:r>
            <a:r>
              <a:rPr lang="pl-PL" dirty="0"/>
              <a:t> aut </a:t>
            </a:r>
            <a:r>
              <a:rPr lang="pl-PL" dirty="0" err="1"/>
              <a:t>fugit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consequuntur</a:t>
            </a:r>
            <a:r>
              <a:rPr lang="pl-PL" dirty="0"/>
              <a:t> </a:t>
            </a:r>
            <a:r>
              <a:rPr lang="pl-PL" dirty="0" err="1"/>
              <a:t>magni</a:t>
            </a:r>
            <a:r>
              <a:rPr lang="pl-PL" dirty="0"/>
              <a:t> </a:t>
            </a:r>
            <a:r>
              <a:rPr lang="pl-PL" dirty="0" err="1"/>
              <a:t>dolores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qui </a:t>
            </a:r>
            <a:r>
              <a:rPr lang="pl-PL" dirty="0" err="1"/>
              <a:t>ratione</a:t>
            </a:r>
            <a:r>
              <a:rPr lang="pl-PL" dirty="0"/>
              <a:t>.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3"/>
          </p:nvPr>
        </p:nvSpPr>
        <p:spPr>
          <a:xfrm>
            <a:off x="3822700" y="4580415"/>
            <a:ext cx="3022943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637358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85" y="1661879"/>
            <a:ext cx="1072807" cy="841306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2298357" y="2196925"/>
            <a:ext cx="4547286" cy="2165845"/>
          </a:xfrm>
          <a:prstGeom prst="rect">
            <a:avLst/>
          </a:prstGeom>
        </p:spPr>
        <p:txBody>
          <a:bodyPr/>
          <a:lstStyle>
            <a:lvl1pPr marL="0" indent="540000">
              <a:buNone/>
              <a:defRPr sz="1800" i="1" baseline="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 dirty="0" err="1"/>
              <a:t>Eaque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quae</a:t>
            </a:r>
            <a:r>
              <a:rPr lang="pl-PL" dirty="0"/>
              <a:t> ab illo </a:t>
            </a:r>
            <a:r>
              <a:rPr lang="pl-PL" dirty="0" err="1"/>
              <a:t>inventore</a:t>
            </a:r>
            <a:r>
              <a:rPr lang="pl-PL" dirty="0"/>
              <a:t> </a:t>
            </a:r>
            <a:r>
              <a:rPr lang="pl-PL" dirty="0" err="1"/>
              <a:t>veritatis</a:t>
            </a:r>
            <a:r>
              <a:rPr lang="pl-PL" dirty="0"/>
              <a:t> et quasi </a:t>
            </a:r>
            <a:r>
              <a:rPr lang="pl-PL" dirty="0" err="1"/>
              <a:t>architecto</a:t>
            </a:r>
            <a:r>
              <a:rPr lang="pl-PL" dirty="0"/>
              <a:t> </a:t>
            </a:r>
            <a:r>
              <a:rPr lang="pl-PL" dirty="0" err="1"/>
              <a:t>beatae</a:t>
            </a:r>
            <a:r>
              <a:rPr lang="pl-PL" dirty="0"/>
              <a:t> vitae dicta </a:t>
            </a:r>
            <a:r>
              <a:rPr lang="pl-PL" dirty="0" err="1"/>
              <a:t>sunt</a:t>
            </a:r>
            <a:r>
              <a:rPr lang="pl-PL" dirty="0"/>
              <a:t> </a:t>
            </a:r>
            <a:r>
              <a:rPr lang="pl-PL" dirty="0" err="1"/>
              <a:t>explicabo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Nemo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ipsam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voluptas</a:t>
            </a:r>
            <a:r>
              <a:rPr lang="pl-PL" dirty="0"/>
              <a:t> sit </a:t>
            </a:r>
            <a:r>
              <a:rPr lang="pl-PL" dirty="0" err="1"/>
              <a:t>aspernatur</a:t>
            </a:r>
            <a:r>
              <a:rPr lang="pl-PL" dirty="0"/>
              <a:t> aut </a:t>
            </a:r>
            <a:r>
              <a:rPr lang="pl-PL" dirty="0" err="1"/>
              <a:t>odit</a:t>
            </a:r>
            <a:r>
              <a:rPr lang="pl-PL" dirty="0"/>
              <a:t> aut </a:t>
            </a:r>
            <a:r>
              <a:rPr lang="pl-PL" dirty="0" err="1"/>
              <a:t>fugit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consequuntur</a:t>
            </a:r>
            <a:r>
              <a:rPr lang="pl-PL" dirty="0"/>
              <a:t> </a:t>
            </a:r>
            <a:r>
              <a:rPr lang="pl-PL" dirty="0" err="1"/>
              <a:t>magni</a:t>
            </a:r>
            <a:r>
              <a:rPr lang="pl-PL" dirty="0"/>
              <a:t> </a:t>
            </a:r>
            <a:r>
              <a:rPr lang="pl-PL" dirty="0" err="1"/>
              <a:t>dolores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qui </a:t>
            </a:r>
            <a:r>
              <a:rPr lang="pl-PL" dirty="0" err="1"/>
              <a:t>ratione</a:t>
            </a:r>
            <a:r>
              <a:rPr lang="pl-PL" dirty="0"/>
              <a:t>.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3"/>
          </p:nvPr>
        </p:nvSpPr>
        <p:spPr>
          <a:xfrm>
            <a:off x="3822700" y="4580415"/>
            <a:ext cx="3022943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823961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2145957" y="1937951"/>
            <a:ext cx="4852087" cy="2982098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>
              <a:solidFill>
                <a:prstClr val="white"/>
              </a:solidFill>
            </a:endParaRP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2537254" y="2435828"/>
            <a:ext cx="4069492" cy="1806664"/>
          </a:xfrm>
          <a:prstGeom prst="rect">
            <a:avLst/>
          </a:prstGeom>
        </p:spPr>
        <p:txBody>
          <a:bodyPr/>
          <a:lstStyle>
            <a:lvl1pPr marL="0" indent="540000">
              <a:buNone/>
              <a:defRPr sz="1400" i="1" baseline="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 dirty="0" err="1"/>
              <a:t>Eaque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quae</a:t>
            </a:r>
            <a:r>
              <a:rPr lang="pl-PL" dirty="0"/>
              <a:t> ab illo </a:t>
            </a:r>
            <a:r>
              <a:rPr lang="pl-PL" dirty="0" err="1"/>
              <a:t>inventore</a:t>
            </a:r>
            <a:r>
              <a:rPr lang="pl-PL" dirty="0"/>
              <a:t> </a:t>
            </a:r>
            <a:r>
              <a:rPr lang="pl-PL" dirty="0" err="1"/>
              <a:t>veritatis</a:t>
            </a:r>
            <a:r>
              <a:rPr lang="pl-PL" dirty="0"/>
              <a:t> et quasi </a:t>
            </a:r>
            <a:r>
              <a:rPr lang="pl-PL" dirty="0" err="1"/>
              <a:t>architecto</a:t>
            </a:r>
            <a:r>
              <a:rPr lang="pl-PL" dirty="0"/>
              <a:t> </a:t>
            </a:r>
            <a:r>
              <a:rPr lang="pl-PL" dirty="0" err="1"/>
              <a:t>beatae</a:t>
            </a:r>
            <a:r>
              <a:rPr lang="pl-PL" dirty="0"/>
              <a:t> vitae dicta </a:t>
            </a:r>
            <a:r>
              <a:rPr lang="pl-PL" dirty="0" err="1"/>
              <a:t>sunt</a:t>
            </a:r>
            <a:r>
              <a:rPr lang="pl-PL" dirty="0"/>
              <a:t> </a:t>
            </a:r>
            <a:r>
              <a:rPr lang="pl-PL" dirty="0" err="1"/>
              <a:t>explicabo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Nemo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ipsam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voluptas</a:t>
            </a:r>
            <a:r>
              <a:rPr lang="pl-PL" dirty="0"/>
              <a:t> sit </a:t>
            </a:r>
            <a:r>
              <a:rPr lang="pl-PL" dirty="0" err="1"/>
              <a:t>aspernatur</a:t>
            </a:r>
            <a:r>
              <a:rPr lang="pl-PL" dirty="0"/>
              <a:t> aut </a:t>
            </a:r>
            <a:r>
              <a:rPr lang="pl-PL" dirty="0" err="1"/>
              <a:t>odit</a:t>
            </a:r>
            <a:r>
              <a:rPr lang="pl-PL" dirty="0"/>
              <a:t> aut </a:t>
            </a:r>
            <a:r>
              <a:rPr lang="pl-PL" dirty="0" err="1"/>
              <a:t>fugit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consequuntur</a:t>
            </a:r>
            <a:r>
              <a:rPr lang="pl-PL" dirty="0"/>
              <a:t> </a:t>
            </a:r>
            <a:r>
              <a:rPr lang="pl-PL" dirty="0" err="1"/>
              <a:t>magni</a:t>
            </a:r>
            <a:r>
              <a:rPr lang="pl-PL" dirty="0"/>
              <a:t> </a:t>
            </a:r>
            <a:r>
              <a:rPr lang="pl-PL" dirty="0" err="1"/>
              <a:t>dolores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qui </a:t>
            </a:r>
            <a:r>
              <a:rPr lang="pl-PL" dirty="0" err="1"/>
              <a:t>ratione</a:t>
            </a:r>
            <a:r>
              <a:rPr lang="pl-PL" dirty="0"/>
              <a:t>.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3"/>
          </p:nvPr>
        </p:nvSpPr>
        <p:spPr>
          <a:xfrm>
            <a:off x="3583803" y="4242492"/>
            <a:ext cx="3022943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02" y="1937951"/>
            <a:ext cx="1072807" cy="956993"/>
          </a:xfrm>
          <a:prstGeom prst="rect">
            <a:avLst/>
          </a:prstGeom>
        </p:spPr>
      </p:pic>
      <p:cxnSp>
        <p:nvCxnSpPr>
          <p:cNvPr id="11" name="Łącznik prosty 10"/>
          <p:cNvCxnSpPr/>
          <p:nvPr userDrawn="1"/>
        </p:nvCxnSpPr>
        <p:spPr>
          <a:xfrm>
            <a:off x="0" y="4135395"/>
            <a:ext cx="6606746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4324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2145957" y="1937951"/>
            <a:ext cx="4852087" cy="2982098"/>
          </a:xfrm>
          <a:prstGeom prst="rect">
            <a:avLst/>
          </a:prstGeom>
          <a:solidFill>
            <a:srgbClr val="FCD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>
              <a:solidFill>
                <a:prstClr val="white"/>
              </a:solidFill>
            </a:endParaRP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2537254" y="2435828"/>
            <a:ext cx="4069492" cy="1806664"/>
          </a:xfrm>
          <a:prstGeom prst="rect">
            <a:avLst/>
          </a:prstGeom>
        </p:spPr>
        <p:txBody>
          <a:bodyPr/>
          <a:lstStyle>
            <a:lvl1pPr marL="0" indent="540000">
              <a:buNone/>
              <a:defRPr sz="1400" i="1" baseline="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 dirty="0" err="1"/>
              <a:t>Eaque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quae</a:t>
            </a:r>
            <a:r>
              <a:rPr lang="pl-PL" dirty="0"/>
              <a:t> ab illo </a:t>
            </a:r>
            <a:r>
              <a:rPr lang="pl-PL" dirty="0" err="1"/>
              <a:t>inventore</a:t>
            </a:r>
            <a:r>
              <a:rPr lang="pl-PL" dirty="0"/>
              <a:t> </a:t>
            </a:r>
            <a:r>
              <a:rPr lang="pl-PL" dirty="0" err="1"/>
              <a:t>veritatis</a:t>
            </a:r>
            <a:r>
              <a:rPr lang="pl-PL" dirty="0"/>
              <a:t> et quasi </a:t>
            </a:r>
            <a:r>
              <a:rPr lang="pl-PL" dirty="0" err="1"/>
              <a:t>architecto</a:t>
            </a:r>
            <a:r>
              <a:rPr lang="pl-PL" dirty="0"/>
              <a:t> </a:t>
            </a:r>
            <a:r>
              <a:rPr lang="pl-PL" dirty="0" err="1"/>
              <a:t>beatae</a:t>
            </a:r>
            <a:r>
              <a:rPr lang="pl-PL" dirty="0"/>
              <a:t> vitae dicta </a:t>
            </a:r>
            <a:r>
              <a:rPr lang="pl-PL" dirty="0" err="1"/>
              <a:t>sunt</a:t>
            </a:r>
            <a:r>
              <a:rPr lang="pl-PL" dirty="0"/>
              <a:t> </a:t>
            </a:r>
            <a:r>
              <a:rPr lang="pl-PL" dirty="0" err="1"/>
              <a:t>explicabo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Nemo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ipsam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voluptas</a:t>
            </a:r>
            <a:r>
              <a:rPr lang="pl-PL" dirty="0"/>
              <a:t> sit </a:t>
            </a:r>
            <a:r>
              <a:rPr lang="pl-PL" dirty="0" err="1"/>
              <a:t>aspernatur</a:t>
            </a:r>
            <a:r>
              <a:rPr lang="pl-PL" dirty="0"/>
              <a:t> aut </a:t>
            </a:r>
            <a:r>
              <a:rPr lang="pl-PL" dirty="0" err="1"/>
              <a:t>odit</a:t>
            </a:r>
            <a:r>
              <a:rPr lang="pl-PL" dirty="0"/>
              <a:t> aut </a:t>
            </a:r>
            <a:r>
              <a:rPr lang="pl-PL" dirty="0" err="1"/>
              <a:t>fugit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consequuntur</a:t>
            </a:r>
            <a:r>
              <a:rPr lang="pl-PL" dirty="0"/>
              <a:t> </a:t>
            </a:r>
            <a:r>
              <a:rPr lang="pl-PL" dirty="0" err="1"/>
              <a:t>magni</a:t>
            </a:r>
            <a:r>
              <a:rPr lang="pl-PL" dirty="0"/>
              <a:t> </a:t>
            </a:r>
            <a:r>
              <a:rPr lang="pl-PL" dirty="0" err="1"/>
              <a:t>dolores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qui </a:t>
            </a:r>
            <a:r>
              <a:rPr lang="pl-PL" dirty="0" err="1"/>
              <a:t>ratione</a:t>
            </a:r>
            <a:r>
              <a:rPr lang="pl-PL" dirty="0"/>
              <a:t>.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3"/>
          </p:nvPr>
        </p:nvSpPr>
        <p:spPr>
          <a:xfrm>
            <a:off x="3583803" y="4242492"/>
            <a:ext cx="3022943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02" y="1974878"/>
            <a:ext cx="1072807" cy="883139"/>
          </a:xfrm>
          <a:prstGeom prst="rect">
            <a:avLst/>
          </a:prstGeom>
        </p:spPr>
      </p:pic>
      <p:cxnSp>
        <p:nvCxnSpPr>
          <p:cNvPr id="11" name="Łącznik prosty 10"/>
          <p:cNvCxnSpPr/>
          <p:nvPr userDrawn="1"/>
        </p:nvCxnSpPr>
        <p:spPr>
          <a:xfrm>
            <a:off x="2145957" y="4135395"/>
            <a:ext cx="446078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 userDrawn="1"/>
        </p:nvCxnSpPr>
        <p:spPr>
          <a:xfrm>
            <a:off x="0" y="4135395"/>
            <a:ext cx="2145957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228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6" y="147090"/>
            <a:ext cx="8837225" cy="562462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2"/>
          <a:stretch/>
        </p:blipFill>
        <p:spPr>
          <a:xfrm>
            <a:off x="144917" y="147090"/>
            <a:ext cx="8837225" cy="5605124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2700866" y="147090"/>
            <a:ext cx="3725328" cy="48636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2700866" y="2146328"/>
            <a:ext cx="3725328" cy="1319428"/>
          </a:xfrm>
          <a:prstGeom prst="rect">
            <a:avLst/>
          </a:prstGeom>
        </p:spPr>
        <p:txBody>
          <a:bodyPr lIns="360000" rIns="360000"/>
          <a:lstStyle>
            <a:lvl1pPr algn="ctr">
              <a:defRPr sz="240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2700866" y="4493576"/>
            <a:ext cx="3725328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Łódź, 30 sierpnia 2016 roku</a:t>
            </a: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7" y="429734"/>
            <a:ext cx="1806486" cy="1190353"/>
          </a:xfrm>
          <a:prstGeom prst="rect">
            <a:avLst/>
          </a:prstGeom>
        </p:spPr>
      </p:pic>
      <p:sp>
        <p:nvSpPr>
          <p:cNvPr id="13" name="Symbol zastępczy tekstu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0866" y="4099296"/>
            <a:ext cx="3725328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Jan Kowalski</a:t>
            </a: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6" y="5326056"/>
            <a:ext cx="3725328" cy="107919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72" y="5506214"/>
            <a:ext cx="779116" cy="7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299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1349837" y="1533568"/>
            <a:ext cx="6444327" cy="3870643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>
              <a:solidFill>
                <a:prstClr val="white"/>
              </a:solidFill>
            </a:endParaRPr>
          </a:p>
        </p:txBody>
      </p:sp>
      <p:sp>
        <p:nvSpPr>
          <p:cNvPr id="4" name="Symbol zastępczy obrazu 3"/>
          <p:cNvSpPr>
            <a:spLocks noGrp="1"/>
          </p:cNvSpPr>
          <p:nvPr>
            <p:ph type="pic" sz="quarter" idx="10"/>
          </p:nvPr>
        </p:nvSpPr>
        <p:spPr>
          <a:xfrm>
            <a:off x="905805" y="973008"/>
            <a:ext cx="2780686" cy="349476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 hasCustomPrompt="1"/>
          </p:nvPr>
        </p:nvSpPr>
        <p:spPr>
          <a:xfrm>
            <a:off x="4181583" y="2152627"/>
            <a:ext cx="3566506" cy="828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F5364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8" name="Symbol zastępczy tekstu 5"/>
          <p:cNvSpPr>
            <a:spLocks noGrp="1"/>
          </p:cNvSpPr>
          <p:nvPr>
            <p:ph type="body" sz="quarter" idx="12"/>
          </p:nvPr>
        </p:nvSpPr>
        <p:spPr>
          <a:xfrm>
            <a:off x="4181582" y="2993861"/>
            <a:ext cx="3566507" cy="3352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F5364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tekstu 5"/>
          <p:cNvSpPr>
            <a:spLocks noGrp="1"/>
          </p:cNvSpPr>
          <p:nvPr>
            <p:ph type="body" sz="quarter" idx="13"/>
          </p:nvPr>
        </p:nvSpPr>
        <p:spPr>
          <a:xfrm>
            <a:off x="4632647" y="3847572"/>
            <a:ext cx="3168676" cy="3352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F5364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4632648" y="4180259"/>
            <a:ext cx="3168676" cy="3352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F5364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83" y="3786656"/>
            <a:ext cx="494603" cy="3924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80" y="4200847"/>
            <a:ext cx="397833" cy="2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684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1" y="0"/>
            <a:ext cx="4572000" cy="6858000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9514" y="354851"/>
            <a:ext cx="3624648" cy="9705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A19826-F001-48BC-B033-F7B6307FFF6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>
          <a:xfrm>
            <a:off x="5429250" y="560388"/>
            <a:ext cx="3262313" cy="238125"/>
          </a:xfrm>
        </p:spPr>
        <p:txBody>
          <a:bodyPr>
            <a:noAutofit/>
          </a:bodyPr>
          <a:lstStyle>
            <a:lvl1pPr marL="0" indent="0" algn="r">
              <a:buNone/>
              <a:defRPr sz="1050">
                <a:solidFill>
                  <a:srgbClr val="52615D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22" name="Łącznik prosty 21"/>
          <p:cNvCxnSpPr/>
          <p:nvPr userDrawn="1"/>
        </p:nvCxnSpPr>
        <p:spPr>
          <a:xfrm>
            <a:off x="4209535" y="832022"/>
            <a:ext cx="4456670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10099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9514" y="354851"/>
            <a:ext cx="3624648" cy="9705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A19826-F001-48BC-B033-F7B6307FFF6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>
          <a:xfrm>
            <a:off x="5429250" y="560388"/>
            <a:ext cx="3262313" cy="238125"/>
          </a:xfrm>
        </p:spPr>
        <p:txBody>
          <a:bodyPr>
            <a:noAutofit/>
          </a:bodyPr>
          <a:lstStyle>
            <a:lvl1pPr marL="0" indent="0" algn="r">
              <a:buNone/>
              <a:defRPr sz="1050">
                <a:solidFill>
                  <a:srgbClr val="52615D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22" name="Łącznik prosty 21"/>
          <p:cNvCxnSpPr/>
          <p:nvPr userDrawn="1"/>
        </p:nvCxnSpPr>
        <p:spPr>
          <a:xfrm>
            <a:off x="4209535" y="832022"/>
            <a:ext cx="4456670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6380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0" y="0"/>
            <a:ext cx="9143999" cy="4572000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9514" y="354851"/>
            <a:ext cx="3624648" cy="9705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A19826-F001-48BC-B033-F7B6307FFF6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>
          <a:xfrm>
            <a:off x="5429250" y="560388"/>
            <a:ext cx="3262313" cy="238125"/>
          </a:xfrm>
        </p:spPr>
        <p:txBody>
          <a:bodyPr>
            <a:noAutofit/>
          </a:bodyPr>
          <a:lstStyle>
            <a:lvl1pPr marL="0" indent="0" algn="r">
              <a:buNone/>
              <a:defRPr sz="1050">
                <a:solidFill>
                  <a:srgbClr val="52615D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8" name="Łącznik prosty 7"/>
          <p:cNvCxnSpPr/>
          <p:nvPr userDrawn="1"/>
        </p:nvCxnSpPr>
        <p:spPr>
          <a:xfrm>
            <a:off x="4209535" y="832022"/>
            <a:ext cx="4456670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123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9514" y="354851"/>
            <a:ext cx="3624648" cy="9705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A19826-F001-48BC-B033-F7B6307FFF6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>
          <a:xfrm>
            <a:off x="5429250" y="560388"/>
            <a:ext cx="3262313" cy="238125"/>
          </a:xfrm>
        </p:spPr>
        <p:txBody>
          <a:bodyPr>
            <a:noAutofit/>
          </a:bodyPr>
          <a:lstStyle>
            <a:lvl1pPr marL="0" indent="0" algn="r">
              <a:buNone/>
              <a:defRPr sz="1050">
                <a:solidFill>
                  <a:srgbClr val="52615D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22" name="Łącznik prosty 21"/>
          <p:cNvCxnSpPr/>
          <p:nvPr userDrawn="1"/>
        </p:nvCxnSpPr>
        <p:spPr>
          <a:xfrm>
            <a:off x="4209535" y="832022"/>
            <a:ext cx="4456670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304522"/>
            <a:ext cx="512022" cy="414494"/>
          </a:xfrm>
          <a:prstGeom prst="rect">
            <a:avLst/>
          </a:prstGeom>
        </p:spPr>
      </p:pic>
      <p:cxnSp>
        <p:nvCxnSpPr>
          <p:cNvPr id="11" name="Łącznik prosty 10"/>
          <p:cNvCxnSpPr/>
          <p:nvPr userDrawn="1"/>
        </p:nvCxnSpPr>
        <p:spPr>
          <a:xfrm>
            <a:off x="8398722" y="6304522"/>
            <a:ext cx="0" cy="414494"/>
          </a:xfrm>
          <a:prstGeom prst="line">
            <a:avLst/>
          </a:prstGeom>
          <a:ln w="19050">
            <a:solidFill>
              <a:srgbClr val="FCD9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2300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6"/>
          <p:cNvSpPr>
            <a:spLocks noGrp="1"/>
          </p:cNvSpPr>
          <p:nvPr>
            <p:ph type="pic" sz="quarter" idx="13"/>
          </p:nvPr>
        </p:nvSpPr>
        <p:spPr>
          <a:xfrm>
            <a:off x="4563548" y="0"/>
            <a:ext cx="4579937" cy="6858000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9514" y="354851"/>
            <a:ext cx="3624648" cy="9705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A19826-F001-48BC-B033-F7B6307FFF6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304522"/>
            <a:ext cx="512022" cy="414494"/>
          </a:xfrm>
          <a:prstGeom prst="rect">
            <a:avLst/>
          </a:prstGeom>
        </p:spPr>
      </p:pic>
      <p:cxnSp>
        <p:nvCxnSpPr>
          <p:cNvPr id="12" name="Łącznik prosty 11"/>
          <p:cNvCxnSpPr/>
          <p:nvPr userDrawn="1"/>
        </p:nvCxnSpPr>
        <p:spPr>
          <a:xfrm>
            <a:off x="8398722" y="6304522"/>
            <a:ext cx="0" cy="414494"/>
          </a:xfrm>
          <a:prstGeom prst="line">
            <a:avLst/>
          </a:prstGeom>
          <a:ln w="19050">
            <a:solidFill>
              <a:srgbClr val="FCD9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 userDrawn="1"/>
        </p:nvCxnSpPr>
        <p:spPr>
          <a:xfrm>
            <a:off x="4209535" y="832022"/>
            <a:ext cx="4456670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8871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fld id="{ADDAC350-99E2-4D88-9B86-349858A2E6C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44150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6573E64-A716-4CC8-B56D-9D887B216C4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5869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83DE4F-CE29-4377-A86A-C33FEAAF361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1108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A19826-F001-48BC-B033-F7B6307FFF6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003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508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70" y="1083115"/>
            <a:ext cx="2493058" cy="1731121"/>
          </a:xfrm>
          <a:prstGeom prst="rect">
            <a:avLst/>
          </a:prstGeom>
        </p:spPr>
      </p:pic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628650" y="3167512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2403474" y="4803486"/>
            <a:ext cx="4337050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400" dirty="0"/>
              <a:t>Jan Kowalski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2403474" y="5283447"/>
            <a:ext cx="4337050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Łódź, 30 sierpnia 2016 roku</a:t>
            </a:r>
          </a:p>
        </p:txBody>
      </p:sp>
    </p:spTree>
    <p:extLst>
      <p:ext uri="{BB962C8B-B14F-4D97-AF65-F5344CB8AC3E}">
        <p14:creationId xmlns:p14="http://schemas.microsoft.com/office/powerpoint/2010/main" val="37033253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9626C42-E75F-4E03-B750-D2B0C391E6C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56342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" b="1398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09508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20" y="1156676"/>
            <a:ext cx="2627159" cy="1731121"/>
          </a:xfrm>
          <a:prstGeom prst="rect">
            <a:avLst/>
          </a:prstGeom>
        </p:spPr>
      </p:pic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628650" y="3167512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3F53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2403474" y="4803486"/>
            <a:ext cx="4337050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3F53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400" dirty="0"/>
              <a:t>Jan Kowalski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2403474" y="5283447"/>
            <a:ext cx="4337050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3F53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Łódź, 30 sierpnia 2016 roku</a:t>
            </a:r>
          </a:p>
        </p:txBody>
      </p:sp>
    </p:spTree>
    <p:extLst>
      <p:ext uri="{BB962C8B-B14F-4D97-AF65-F5344CB8AC3E}">
        <p14:creationId xmlns:p14="http://schemas.microsoft.com/office/powerpoint/2010/main" val="12650089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" b="1398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/>
          <a:stretch/>
        </p:blipFill>
        <p:spPr>
          <a:xfrm>
            <a:off x="-20548" y="0"/>
            <a:ext cx="9164548" cy="685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4" y="1156676"/>
            <a:ext cx="2627159" cy="1731121"/>
          </a:xfrm>
          <a:prstGeom prst="rect">
            <a:avLst/>
          </a:prstGeom>
        </p:spPr>
      </p:pic>
      <p:sp>
        <p:nvSpPr>
          <p:cNvPr id="11" name="Tytuł 10"/>
          <p:cNvSpPr>
            <a:spLocks noGrp="1"/>
          </p:cNvSpPr>
          <p:nvPr>
            <p:ph type="title" hasCustomPrompt="1"/>
          </p:nvPr>
        </p:nvSpPr>
        <p:spPr>
          <a:xfrm>
            <a:off x="0" y="3167512"/>
            <a:ext cx="6349429" cy="1325563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3F53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Dziękujemy za uwagę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6678201" y="4876682"/>
            <a:ext cx="2465799" cy="8152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rgbClr val="3F53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Kancelaria Prawno-Podatkowa</a:t>
            </a:r>
          </a:p>
          <a:p>
            <a:pPr lvl="0"/>
            <a:r>
              <a:rPr lang="pl-PL" dirty="0"/>
              <a:t>ul. Tylna 4c lok. 1</a:t>
            </a:r>
          </a:p>
          <a:p>
            <a:pPr lvl="0"/>
            <a:r>
              <a:rPr lang="pl-PL" dirty="0"/>
              <a:t>90-348 Łódź</a:t>
            </a:r>
          </a:p>
        </p:txBody>
      </p:sp>
      <p:sp>
        <p:nvSpPr>
          <p:cNvPr id="12" name="Symbol zastępczy tekstu 4"/>
          <p:cNvSpPr>
            <a:spLocks noGrp="1"/>
          </p:cNvSpPr>
          <p:nvPr>
            <p:ph type="body" sz="quarter" idx="12" hasCustomPrompt="1"/>
          </p:nvPr>
        </p:nvSpPr>
        <p:spPr>
          <a:xfrm>
            <a:off x="6667927" y="4561255"/>
            <a:ext cx="2486347" cy="3154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rgbClr val="3F53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Mariański </a:t>
            </a:r>
            <a:r>
              <a:rPr lang="pl-PL" dirty="0" err="1"/>
              <a:t>Group</a:t>
            </a:r>
            <a:endParaRPr lang="pl-PL" dirty="0"/>
          </a:p>
        </p:txBody>
      </p:sp>
      <p:sp>
        <p:nvSpPr>
          <p:cNvPr id="13" name="Symbol zastępczy tekstu 4"/>
          <p:cNvSpPr>
            <a:spLocks noGrp="1"/>
          </p:cNvSpPr>
          <p:nvPr>
            <p:ph type="body" sz="quarter" idx="13" hasCustomPrompt="1"/>
          </p:nvPr>
        </p:nvSpPr>
        <p:spPr>
          <a:xfrm>
            <a:off x="6667927" y="6061752"/>
            <a:ext cx="2465799" cy="5548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rgbClr val="3F53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kancelaria@marianskigroup.pl</a:t>
            </a:r>
          </a:p>
          <a:p>
            <a:pPr lvl="0"/>
            <a:r>
              <a:rPr lang="pl-PL" dirty="0"/>
              <a:t>www.marianskigroup.pl</a:t>
            </a: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5" y="5705896"/>
            <a:ext cx="779116" cy="7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6934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6" y="147090"/>
            <a:ext cx="8837225" cy="562462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r="15895" b="26245"/>
          <a:stretch/>
        </p:blipFill>
        <p:spPr>
          <a:xfrm>
            <a:off x="153386" y="147089"/>
            <a:ext cx="8837225" cy="5624623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2700866" y="147090"/>
            <a:ext cx="3725328" cy="48636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2700866" y="2146328"/>
            <a:ext cx="3725328" cy="1319428"/>
          </a:xfrm>
          <a:prstGeom prst="rect">
            <a:avLst/>
          </a:prstGeom>
        </p:spPr>
        <p:txBody>
          <a:bodyPr lIns="360000" rIns="360000"/>
          <a:lstStyle>
            <a:lvl1pPr algn="ctr">
              <a:defRPr sz="240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2700866" y="4493576"/>
            <a:ext cx="3725328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Łódź, 30 sierpnia 2016 roku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6" y="5326056"/>
            <a:ext cx="3725328" cy="107919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7" y="429734"/>
            <a:ext cx="1806486" cy="1190353"/>
          </a:xfrm>
          <a:prstGeom prst="rect">
            <a:avLst/>
          </a:prstGeom>
        </p:spPr>
      </p:pic>
      <p:sp>
        <p:nvSpPr>
          <p:cNvPr id="13" name="Symbol zastępczy tekstu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0866" y="4099296"/>
            <a:ext cx="3725328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Jan Kowalski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72" y="5506214"/>
            <a:ext cx="779116" cy="7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2851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6" y="147090"/>
            <a:ext cx="8837225" cy="562462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2"/>
          <a:stretch/>
        </p:blipFill>
        <p:spPr>
          <a:xfrm>
            <a:off x="144917" y="147090"/>
            <a:ext cx="8837225" cy="5605124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2700866" y="147090"/>
            <a:ext cx="3725328" cy="48636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2700866" y="2146328"/>
            <a:ext cx="3725328" cy="1319428"/>
          </a:xfrm>
          <a:prstGeom prst="rect">
            <a:avLst/>
          </a:prstGeom>
        </p:spPr>
        <p:txBody>
          <a:bodyPr lIns="360000" rIns="360000"/>
          <a:lstStyle>
            <a:lvl1pPr algn="ctr">
              <a:defRPr sz="240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2700866" y="4493576"/>
            <a:ext cx="3725328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Łódź, 30 sierpnia 2016 roku</a:t>
            </a: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7" y="429734"/>
            <a:ext cx="1806486" cy="1190353"/>
          </a:xfrm>
          <a:prstGeom prst="rect">
            <a:avLst/>
          </a:prstGeom>
        </p:spPr>
      </p:pic>
      <p:sp>
        <p:nvSpPr>
          <p:cNvPr id="13" name="Symbol zastępczy tekstu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0866" y="4099296"/>
            <a:ext cx="3725328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Jan Kowalski</a:t>
            </a:r>
          </a:p>
        </p:txBody>
      </p:sp>
      <p:pic>
        <p:nvPicPr>
          <p:cNvPr id="15" name="Obraz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6" y="5326056"/>
            <a:ext cx="3725328" cy="107919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72" y="5506214"/>
            <a:ext cx="779116" cy="7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5069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508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70" y="1083115"/>
            <a:ext cx="2493058" cy="1731121"/>
          </a:xfrm>
          <a:prstGeom prst="rect">
            <a:avLst/>
          </a:prstGeom>
        </p:spPr>
      </p:pic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628650" y="3167512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2403474" y="4803486"/>
            <a:ext cx="4337050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2400" dirty="0"/>
              <a:t>Jan Kowalski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2403474" y="5283447"/>
            <a:ext cx="4337050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Łódź, 30 sierpnia 2016 roku</a:t>
            </a:r>
          </a:p>
        </p:txBody>
      </p:sp>
    </p:spTree>
    <p:extLst>
      <p:ext uri="{BB962C8B-B14F-4D97-AF65-F5344CB8AC3E}">
        <p14:creationId xmlns:p14="http://schemas.microsoft.com/office/powerpoint/2010/main" val="40915267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5"/>
          <a:stretch/>
        </p:blipFill>
        <p:spPr>
          <a:xfrm>
            <a:off x="-10274" y="0"/>
            <a:ext cx="9158384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79" y="1042018"/>
            <a:ext cx="2493058" cy="1731121"/>
          </a:xfrm>
          <a:prstGeom prst="rect">
            <a:avLst/>
          </a:prstGeom>
        </p:spPr>
      </p:pic>
      <p:sp>
        <p:nvSpPr>
          <p:cNvPr id="9" name="Tytuł 10"/>
          <p:cNvSpPr>
            <a:spLocks noGrp="1"/>
          </p:cNvSpPr>
          <p:nvPr>
            <p:ph type="title" hasCustomPrompt="1"/>
          </p:nvPr>
        </p:nvSpPr>
        <p:spPr>
          <a:xfrm>
            <a:off x="0" y="3167512"/>
            <a:ext cx="6349429" cy="1325563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Dziękujemy za uwagę</a:t>
            </a:r>
          </a:p>
        </p:txBody>
      </p:sp>
      <p:sp>
        <p:nvSpPr>
          <p:cNvPr id="10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6678201" y="4876682"/>
            <a:ext cx="2465799" cy="8152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Kancelaria Prawno-Podatkowa</a:t>
            </a:r>
          </a:p>
          <a:p>
            <a:pPr lvl="0"/>
            <a:r>
              <a:rPr lang="pl-PL" dirty="0"/>
              <a:t>ul. Tylna 4c lok. 1</a:t>
            </a:r>
          </a:p>
          <a:p>
            <a:pPr lvl="0"/>
            <a:r>
              <a:rPr lang="pl-PL" dirty="0"/>
              <a:t>90-348 Łódź</a:t>
            </a:r>
          </a:p>
        </p:txBody>
      </p:sp>
      <p:sp>
        <p:nvSpPr>
          <p:cNvPr id="12" name="Symbol zastępczy tekstu 4"/>
          <p:cNvSpPr>
            <a:spLocks noGrp="1"/>
          </p:cNvSpPr>
          <p:nvPr>
            <p:ph type="body" sz="quarter" idx="12" hasCustomPrompt="1"/>
          </p:nvPr>
        </p:nvSpPr>
        <p:spPr>
          <a:xfrm>
            <a:off x="6667927" y="4561255"/>
            <a:ext cx="2486347" cy="3154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Mariański </a:t>
            </a:r>
            <a:r>
              <a:rPr lang="pl-PL" dirty="0" err="1"/>
              <a:t>Group</a:t>
            </a:r>
            <a:endParaRPr lang="pl-PL" dirty="0"/>
          </a:p>
        </p:txBody>
      </p:sp>
      <p:sp>
        <p:nvSpPr>
          <p:cNvPr id="13" name="Symbol zastępczy tekstu 4"/>
          <p:cNvSpPr>
            <a:spLocks noGrp="1"/>
          </p:cNvSpPr>
          <p:nvPr>
            <p:ph type="body" sz="quarter" idx="13" hasCustomPrompt="1"/>
          </p:nvPr>
        </p:nvSpPr>
        <p:spPr>
          <a:xfrm>
            <a:off x="6667927" y="6061752"/>
            <a:ext cx="2465799" cy="5548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kancelaria@marianskigroup.pl</a:t>
            </a:r>
          </a:p>
          <a:p>
            <a:pPr lvl="0"/>
            <a:r>
              <a:rPr lang="pl-PL" dirty="0"/>
              <a:t>www.marianskigroup.pl</a:t>
            </a: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5" y="5705896"/>
            <a:ext cx="779116" cy="7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963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6" y="147090"/>
            <a:ext cx="8837225" cy="5624623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r="15895" b="26245"/>
          <a:stretch/>
        </p:blipFill>
        <p:spPr>
          <a:xfrm>
            <a:off x="153386" y="147089"/>
            <a:ext cx="8837225" cy="5624623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2700866" y="147090"/>
            <a:ext cx="3725328" cy="486362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0"/>
          <p:cNvSpPr>
            <a:spLocks noGrp="1"/>
          </p:cNvSpPr>
          <p:nvPr>
            <p:ph type="title" hasCustomPrompt="1"/>
          </p:nvPr>
        </p:nvSpPr>
        <p:spPr>
          <a:xfrm>
            <a:off x="2700866" y="2146328"/>
            <a:ext cx="3725328" cy="581221"/>
          </a:xfrm>
          <a:prstGeom prst="rect">
            <a:avLst/>
          </a:prstGeom>
        </p:spPr>
        <p:txBody>
          <a:bodyPr lIns="360000" rIns="360000"/>
          <a:lstStyle>
            <a:lvl1pPr algn="ctr">
              <a:defRPr sz="200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Dziękujemy za uwagę!</a:t>
            </a: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7" y="429734"/>
            <a:ext cx="1806486" cy="1190353"/>
          </a:xfrm>
          <a:prstGeom prst="rect">
            <a:avLst/>
          </a:prstGeom>
        </p:spPr>
      </p:pic>
      <p:sp>
        <p:nvSpPr>
          <p:cNvPr id="15" name="Symbol zastępczy tekstu 4"/>
          <p:cNvSpPr>
            <a:spLocks noGrp="1"/>
          </p:cNvSpPr>
          <p:nvPr>
            <p:ph type="body" sz="quarter" idx="13" hasCustomPrompt="1"/>
          </p:nvPr>
        </p:nvSpPr>
        <p:spPr>
          <a:xfrm>
            <a:off x="2700866" y="3478913"/>
            <a:ext cx="3725328" cy="8152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Kancelaria Prawno-Podatkowa</a:t>
            </a:r>
          </a:p>
          <a:p>
            <a:pPr lvl="0"/>
            <a:r>
              <a:rPr lang="pl-PL" dirty="0"/>
              <a:t>ul. Tylna 4c lok. 1</a:t>
            </a:r>
          </a:p>
          <a:p>
            <a:pPr lvl="0"/>
            <a:r>
              <a:rPr lang="pl-PL" dirty="0"/>
              <a:t>90-348 Łódź</a:t>
            </a:r>
          </a:p>
        </p:txBody>
      </p:sp>
      <p:sp>
        <p:nvSpPr>
          <p:cNvPr id="16" name="Symbol zastępczy tekstu 4"/>
          <p:cNvSpPr>
            <a:spLocks noGrp="1"/>
          </p:cNvSpPr>
          <p:nvPr>
            <p:ph type="body" sz="quarter" idx="14" hasCustomPrompt="1"/>
          </p:nvPr>
        </p:nvSpPr>
        <p:spPr>
          <a:xfrm>
            <a:off x="2700866" y="2738182"/>
            <a:ext cx="3725328" cy="31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Mariański </a:t>
            </a:r>
            <a:r>
              <a:rPr lang="pl-PL" dirty="0" err="1"/>
              <a:t>Group</a:t>
            </a:r>
            <a:endParaRPr lang="pl-PL" dirty="0"/>
          </a:p>
        </p:txBody>
      </p:sp>
      <p:sp>
        <p:nvSpPr>
          <p:cNvPr id="17" name="Symbol zastępczy tekstu 4"/>
          <p:cNvSpPr>
            <a:spLocks noGrp="1"/>
          </p:cNvSpPr>
          <p:nvPr>
            <p:ph type="body" sz="quarter" idx="15" hasCustomPrompt="1"/>
          </p:nvPr>
        </p:nvSpPr>
        <p:spPr>
          <a:xfrm>
            <a:off x="2700866" y="4451756"/>
            <a:ext cx="3725328" cy="5548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kancelaria@marianskigroup.pl</a:t>
            </a:r>
          </a:p>
          <a:p>
            <a:pPr lvl="0"/>
            <a:r>
              <a:rPr lang="pl-PL" dirty="0"/>
              <a:t>www.marianskigroup.pl</a:t>
            </a:r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6" y="5326056"/>
            <a:ext cx="3725328" cy="107919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72" y="5506214"/>
            <a:ext cx="779116" cy="7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831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6" y="147090"/>
            <a:ext cx="8837225" cy="562462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2"/>
          <a:stretch/>
        </p:blipFill>
        <p:spPr>
          <a:xfrm>
            <a:off x="144917" y="147090"/>
            <a:ext cx="8837225" cy="5605124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2700866" y="147090"/>
            <a:ext cx="3725328" cy="486362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0"/>
          <p:cNvSpPr>
            <a:spLocks noGrp="1"/>
          </p:cNvSpPr>
          <p:nvPr>
            <p:ph type="title" hasCustomPrompt="1"/>
          </p:nvPr>
        </p:nvSpPr>
        <p:spPr>
          <a:xfrm>
            <a:off x="2700866" y="2146328"/>
            <a:ext cx="3725328" cy="581221"/>
          </a:xfrm>
          <a:prstGeom prst="rect">
            <a:avLst/>
          </a:prstGeom>
        </p:spPr>
        <p:txBody>
          <a:bodyPr lIns="360000" rIns="360000"/>
          <a:lstStyle>
            <a:lvl1pPr algn="ctr">
              <a:defRPr sz="200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Dziękujemy za uwagę!</a:t>
            </a: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7" y="429734"/>
            <a:ext cx="1806486" cy="1190353"/>
          </a:xfrm>
          <a:prstGeom prst="rect">
            <a:avLst/>
          </a:prstGeom>
        </p:spPr>
      </p:pic>
      <p:sp>
        <p:nvSpPr>
          <p:cNvPr id="15" name="Symbol zastępczy tekstu 4"/>
          <p:cNvSpPr>
            <a:spLocks noGrp="1"/>
          </p:cNvSpPr>
          <p:nvPr>
            <p:ph type="body" sz="quarter" idx="13" hasCustomPrompt="1"/>
          </p:nvPr>
        </p:nvSpPr>
        <p:spPr>
          <a:xfrm>
            <a:off x="2700866" y="3478913"/>
            <a:ext cx="3725328" cy="8152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Kancelaria Prawno-Podatkowa</a:t>
            </a:r>
          </a:p>
          <a:p>
            <a:pPr lvl="0"/>
            <a:r>
              <a:rPr lang="pl-PL" dirty="0"/>
              <a:t>ul. Tylna 4c lok. 1</a:t>
            </a:r>
          </a:p>
          <a:p>
            <a:pPr lvl="0"/>
            <a:r>
              <a:rPr lang="pl-PL" dirty="0"/>
              <a:t>90-348 Łódź</a:t>
            </a:r>
          </a:p>
        </p:txBody>
      </p:sp>
      <p:sp>
        <p:nvSpPr>
          <p:cNvPr id="16" name="Symbol zastępczy tekstu 4"/>
          <p:cNvSpPr>
            <a:spLocks noGrp="1"/>
          </p:cNvSpPr>
          <p:nvPr>
            <p:ph type="body" sz="quarter" idx="14" hasCustomPrompt="1"/>
          </p:nvPr>
        </p:nvSpPr>
        <p:spPr>
          <a:xfrm>
            <a:off x="2700866" y="2738182"/>
            <a:ext cx="3725328" cy="31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Mariański </a:t>
            </a:r>
            <a:r>
              <a:rPr lang="pl-PL" dirty="0" err="1"/>
              <a:t>Group</a:t>
            </a:r>
            <a:endParaRPr lang="pl-PL" dirty="0"/>
          </a:p>
        </p:txBody>
      </p:sp>
      <p:sp>
        <p:nvSpPr>
          <p:cNvPr id="17" name="Symbol zastępczy tekstu 4"/>
          <p:cNvSpPr>
            <a:spLocks noGrp="1"/>
          </p:cNvSpPr>
          <p:nvPr>
            <p:ph type="body" sz="quarter" idx="15" hasCustomPrompt="1"/>
          </p:nvPr>
        </p:nvSpPr>
        <p:spPr>
          <a:xfrm>
            <a:off x="2700866" y="4451756"/>
            <a:ext cx="3725328" cy="5548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kancelaria@marianskigroup.pl</a:t>
            </a:r>
          </a:p>
          <a:p>
            <a:pPr lvl="0"/>
            <a:r>
              <a:rPr lang="pl-PL" dirty="0"/>
              <a:t>www.marianskigroup.pl</a:t>
            </a:r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6" y="5326056"/>
            <a:ext cx="3725328" cy="107919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72" y="5506214"/>
            <a:ext cx="779116" cy="7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508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2748756" y="511252"/>
            <a:ext cx="3646488" cy="30924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0000">
                <a:solidFill>
                  <a:srgbClr val="FDE4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1</a:t>
            </a:r>
          </a:p>
        </p:txBody>
      </p:sp>
      <p:sp>
        <p:nvSpPr>
          <p:cNvPr id="13" name="Tytuł 10"/>
          <p:cNvSpPr>
            <a:spLocks noGrp="1"/>
          </p:cNvSpPr>
          <p:nvPr>
            <p:ph type="title"/>
          </p:nvPr>
        </p:nvSpPr>
        <p:spPr>
          <a:xfrm>
            <a:off x="628650" y="2059946"/>
            <a:ext cx="7886700" cy="1515633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261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0958"/>
            <a:ext cx="9144000" cy="230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0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5"/>
          <a:stretch/>
        </p:blipFill>
        <p:spPr>
          <a:xfrm>
            <a:off x="-10274" y="0"/>
            <a:ext cx="9158384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79" y="1042018"/>
            <a:ext cx="2493058" cy="1731121"/>
          </a:xfrm>
          <a:prstGeom prst="rect">
            <a:avLst/>
          </a:prstGeom>
        </p:spPr>
      </p:pic>
      <p:sp>
        <p:nvSpPr>
          <p:cNvPr id="9" name="Tytuł 10"/>
          <p:cNvSpPr>
            <a:spLocks noGrp="1"/>
          </p:cNvSpPr>
          <p:nvPr>
            <p:ph type="title" hasCustomPrompt="1"/>
          </p:nvPr>
        </p:nvSpPr>
        <p:spPr>
          <a:xfrm>
            <a:off x="0" y="3167512"/>
            <a:ext cx="6349429" cy="1325563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Dziękujemy za uwagę</a:t>
            </a:r>
          </a:p>
        </p:txBody>
      </p:sp>
      <p:sp>
        <p:nvSpPr>
          <p:cNvPr id="10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6678201" y="4876682"/>
            <a:ext cx="2465799" cy="8152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Kancelaria Prawno-Podatkowa</a:t>
            </a:r>
          </a:p>
          <a:p>
            <a:pPr lvl="0"/>
            <a:r>
              <a:rPr lang="pl-PL" dirty="0"/>
              <a:t>ul. Tylna 4c lok. 1</a:t>
            </a:r>
          </a:p>
          <a:p>
            <a:pPr lvl="0"/>
            <a:r>
              <a:rPr lang="pl-PL" dirty="0"/>
              <a:t>90-348 Łódź</a:t>
            </a:r>
          </a:p>
        </p:txBody>
      </p:sp>
      <p:sp>
        <p:nvSpPr>
          <p:cNvPr id="12" name="Symbol zastępczy tekstu 4"/>
          <p:cNvSpPr>
            <a:spLocks noGrp="1"/>
          </p:cNvSpPr>
          <p:nvPr>
            <p:ph type="body" sz="quarter" idx="12" hasCustomPrompt="1"/>
          </p:nvPr>
        </p:nvSpPr>
        <p:spPr>
          <a:xfrm>
            <a:off x="6667927" y="4561255"/>
            <a:ext cx="2486347" cy="3154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Mariański </a:t>
            </a:r>
            <a:r>
              <a:rPr lang="pl-PL" dirty="0" err="1"/>
              <a:t>Group</a:t>
            </a:r>
            <a:endParaRPr lang="pl-PL" dirty="0"/>
          </a:p>
        </p:txBody>
      </p:sp>
      <p:sp>
        <p:nvSpPr>
          <p:cNvPr id="13" name="Symbol zastępczy tekstu 4"/>
          <p:cNvSpPr>
            <a:spLocks noGrp="1"/>
          </p:cNvSpPr>
          <p:nvPr>
            <p:ph type="body" sz="quarter" idx="13" hasCustomPrompt="1"/>
          </p:nvPr>
        </p:nvSpPr>
        <p:spPr>
          <a:xfrm>
            <a:off x="6667927" y="6061752"/>
            <a:ext cx="2465799" cy="5548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kancelaria@marianskigroup.pl</a:t>
            </a:r>
          </a:p>
          <a:p>
            <a:pPr lvl="0"/>
            <a:r>
              <a:rPr lang="pl-PL" dirty="0"/>
              <a:t>www.marianskigroup.pl</a:t>
            </a:r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45" y="5705896"/>
            <a:ext cx="779116" cy="7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292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06"/>
          <a:stretch/>
        </p:blipFill>
        <p:spPr>
          <a:xfrm rot="10800000">
            <a:off x="-5663" y="2918520"/>
            <a:ext cx="9144000" cy="3937065"/>
          </a:xfrm>
          <a:prstGeom prst="rect">
            <a:avLst/>
          </a:prstGeom>
        </p:spPr>
      </p:pic>
      <p:sp>
        <p:nvSpPr>
          <p:cNvPr id="9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2748756" y="511252"/>
            <a:ext cx="3646488" cy="30924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000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1</a:t>
            </a:r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628650" y="2059946"/>
            <a:ext cx="7886700" cy="1515633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20230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85" y="1604036"/>
            <a:ext cx="1072807" cy="956993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2298357" y="2196925"/>
            <a:ext cx="4547286" cy="2165845"/>
          </a:xfrm>
          <a:prstGeom prst="rect">
            <a:avLst/>
          </a:prstGeom>
        </p:spPr>
        <p:txBody>
          <a:bodyPr/>
          <a:lstStyle>
            <a:lvl1pPr marL="0" indent="540000">
              <a:buNone/>
              <a:defRPr sz="1800" i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 err="1"/>
              <a:t>Eaque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quae</a:t>
            </a:r>
            <a:r>
              <a:rPr lang="pl-PL" dirty="0"/>
              <a:t> ab illo </a:t>
            </a:r>
            <a:r>
              <a:rPr lang="pl-PL" dirty="0" err="1"/>
              <a:t>inventore</a:t>
            </a:r>
            <a:r>
              <a:rPr lang="pl-PL" dirty="0"/>
              <a:t> </a:t>
            </a:r>
            <a:r>
              <a:rPr lang="pl-PL" dirty="0" err="1"/>
              <a:t>veritatis</a:t>
            </a:r>
            <a:r>
              <a:rPr lang="pl-PL" dirty="0"/>
              <a:t> et quasi </a:t>
            </a:r>
            <a:r>
              <a:rPr lang="pl-PL" dirty="0" err="1"/>
              <a:t>architecto</a:t>
            </a:r>
            <a:r>
              <a:rPr lang="pl-PL" dirty="0"/>
              <a:t> </a:t>
            </a:r>
            <a:r>
              <a:rPr lang="pl-PL" dirty="0" err="1"/>
              <a:t>beatae</a:t>
            </a:r>
            <a:r>
              <a:rPr lang="pl-PL" dirty="0"/>
              <a:t> vitae dicta </a:t>
            </a:r>
            <a:r>
              <a:rPr lang="pl-PL" dirty="0" err="1"/>
              <a:t>sunt</a:t>
            </a:r>
            <a:r>
              <a:rPr lang="pl-PL" dirty="0"/>
              <a:t> </a:t>
            </a:r>
            <a:r>
              <a:rPr lang="pl-PL" dirty="0" err="1"/>
              <a:t>explicabo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Nemo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ipsam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voluptas</a:t>
            </a:r>
            <a:r>
              <a:rPr lang="pl-PL" dirty="0"/>
              <a:t> sit </a:t>
            </a:r>
            <a:r>
              <a:rPr lang="pl-PL" dirty="0" err="1"/>
              <a:t>aspernatur</a:t>
            </a:r>
            <a:r>
              <a:rPr lang="pl-PL" dirty="0"/>
              <a:t> aut </a:t>
            </a:r>
            <a:r>
              <a:rPr lang="pl-PL" dirty="0" err="1"/>
              <a:t>odit</a:t>
            </a:r>
            <a:r>
              <a:rPr lang="pl-PL" dirty="0"/>
              <a:t> aut </a:t>
            </a:r>
            <a:r>
              <a:rPr lang="pl-PL" dirty="0" err="1"/>
              <a:t>fugit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consequuntur</a:t>
            </a:r>
            <a:r>
              <a:rPr lang="pl-PL" dirty="0"/>
              <a:t> </a:t>
            </a:r>
            <a:r>
              <a:rPr lang="pl-PL" dirty="0" err="1"/>
              <a:t>magni</a:t>
            </a:r>
            <a:r>
              <a:rPr lang="pl-PL" dirty="0"/>
              <a:t> </a:t>
            </a:r>
            <a:r>
              <a:rPr lang="pl-PL" dirty="0" err="1"/>
              <a:t>dolores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qui </a:t>
            </a:r>
            <a:r>
              <a:rPr lang="pl-PL" dirty="0" err="1"/>
              <a:t>ratione</a:t>
            </a:r>
            <a:r>
              <a:rPr lang="pl-PL" dirty="0"/>
              <a:t>.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3"/>
          </p:nvPr>
        </p:nvSpPr>
        <p:spPr>
          <a:xfrm>
            <a:off x="3822700" y="4580415"/>
            <a:ext cx="3022943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0426377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85" y="1661879"/>
            <a:ext cx="1072807" cy="841306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2298357" y="2196925"/>
            <a:ext cx="4547286" cy="2165845"/>
          </a:xfrm>
          <a:prstGeom prst="rect">
            <a:avLst/>
          </a:prstGeom>
        </p:spPr>
        <p:txBody>
          <a:bodyPr/>
          <a:lstStyle>
            <a:lvl1pPr marL="0" indent="540000">
              <a:buNone/>
              <a:defRPr sz="1800" i="1" baseline="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 err="1"/>
              <a:t>Eaque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quae</a:t>
            </a:r>
            <a:r>
              <a:rPr lang="pl-PL" dirty="0"/>
              <a:t> ab illo </a:t>
            </a:r>
            <a:r>
              <a:rPr lang="pl-PL" dirty="0" err="1"/>
              <a:t>inventore</a:t>
            </a:r>
            <a:r>
              <a:rPr lang="pl-PL" dirty="0"/>
              <a:t> </a:t>
            </a:r>
            <a:r>
              <a:rPr lang="pl-PL" dirty="0" err="1"/>
              <a:t>veritatis</a:t>
            </a:r>
            <a:r>
              <a:rPr lang="pl-PL" dirty="0"/>
              <a:t> et quasi </a:t>
            </a:r>
            <a:r>
              <a:rPr lang="pl-PL" dirty="0" err="1"/>
              <a:t>architecto</a:t>
            </a:r>
            <a:r>
              <a:rPr lang="pl-PL" dirty="0"/>
              <a:t> </a:t>
            </a:r>
            <a:r>
              <a:rPr lang="pl-PL" dirty="0" err="1"/>
              <a:t>beatae</a:t>
            </a:r>
            <a:r>
              <a:rPr lang="pl-PL" dirty="0"/>
              <a:t> vitae dicta </a:t>
            </a:r>
            <a:r>
              <a:rPr lang="pl-PL" dirty="0" err="1"/>
              <a:t>sunt</a:t>
            </a:r>
            <a:r>
              <a:rPr lang="pl-PL" dirty="0"/>
              <a:t> </a:t>
            </a:r>
            <a:r>
              <a:rPr lang="pl-PL" dirty="0" err="1"/>
              <a:t>explicabo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Nemo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ipsam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voluptas</a:t>
            </a:r>
            <a:r>
              <a:rPr lang="pl-PL" dirty="0"/>
              <a:t> sit </a:t>
            </a:r>
            <a:r>
              <a:rPr lang="pl-PL" dirty="0" err="1"/>
              <a:t>aspernatur</a:t>
            </a:r>
            <a:r>
              <a:rPr lang="pl-PL" dirty="0"/>
              <a:t> aut </a:t>
            </a:r>
            <a:r>
              <a:rPr lang="pl-PL" dirty="0" err="1"/>
              <a:t>odit</a:t>
            </a:r>
            <a:r>
              <a:rPr lang="pl-PL" dirty="0"/>
              <a:t> aut </a:t>
            </a:r>
            <a:r>
              <a:rPr lang="pl-PL" dirty="0" err="1"/>
              <a:t>fugit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consequuntur</a:t>
            </a:r>
            <a:r>
              <a:rPr lang="pl-PL" dirty="0"/>
              <a:t> </a:t>
            </a:r>
            <a:r>
              <a:rPr lang="pl-PL" dirty="0" err="1"/>
              <a:t>magni</a:t>
            </a:r>
            <a:r>
              <a:rPr lang="pl-PL" dirty="0"/>
              <a:t> </a:t>
            </a:r>
            <a:r>
              <a:rPr lang="pl-PL" dirty="0" err="1"/>
              <a:t>dolores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qui </a:t>
            </a:r>
            <a:r>
              <a:rPr lang="pl-PL" dirty="0" err="1"/>
              <a:t>ratione</a:t>
            </a:r>
            <a:r>
              <a:rPr lang="pl-PL" dirty="0"/>
              <a:t>.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3"/>
          </p:nvPr>
        </p:nvSpPr>
        <p:spPr>
          <a:xfrm>
            <a:off x="3822700" y="4580415"/>
            <a:ext cx="3022943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40796194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2145957" y="1937951"/>
            <a:ext cx="4852087" cy="2982098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>
              <a:solidFill>
                <a:prstClr val="white"/>
              </a:solidFill>
            </a:endParaRP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2537254" y="2435828"/>
            <a:ext cx="4069492" cy="1806664"/>
          </a:xfrm>
          <a:prstGeom prst="rect">
            <a:avLst/>
          </a:prstGeom>
        </p:spPr>
        <p:txBody>
          <a:bodyPr/>
          <a:lstStyle>
            <a:lvl1pPr marL="0" indent="540000">
              <a:buNone/>
              <a:defRPr sz="1400" i="1" baseline="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 err="1"/>
              <a:t>Eaque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quae</a:t>
            </a:r>
            <a:r>
              <a:rPr lang="pl-PL" dirty="0"/>
              <a:t> ab illo </a:t>
            </a:r>
            <a:r>
              <a:rPr lang="pl-PL" dirty="0" err="1"/>
              <a:t>inventore</a:t>
            </a:r>
            <a:r>
              <a:rPr lang="pl-PL" dirty="0"/>
              <a:t> </a:t>
            </a:r>
            <a:r>
              <a:rPr lang="pl-PL" dirty="0" err="1"/>
              <a:t>veritatis</a:t>
            </a:r>
            <a:r>
              <a:rPr lang="pl-PL" dirty="0"/>
              <a:t> et quasi </a:t>
            </a:r>
            <a:r>
              <a:rPr lang="pl-PL" dirty="0" err="1"/>
              <a:t>architecto</a:t>
            </a:r>
            <a:r>
              <a:rPr lang="pl-PL" dirty="0"/>
              <a:t> </a:t>
            </a:r>
            <a:r>
              <a:rPr lang="pl-PL" dirty="0" err="1"/>
              <a:t>beatae</a:t>
            </a:r>
            <a:r>
              <a:rPr lang="pl-PL" dirty="0"/>
              <a:t> vitae dicta </a:t>
            </a:r>
            <a:r>
              <a:rPr lang="pl-PL" dirty="0" err="1"/>
              <a:t>sunt</a:t>
            </a:r>
            <a:r>
              <a:rPr lang="pl-PL" dirty="0"/>
              <a:t> </a:t>
            </a:r>
            <a:r>
              <a:rPr lang="pl-PL" dirty="0" err="1"/>
              <a:t>explicabo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Nemo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ipsam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voluptas</a:t>
            </a:r>
            <a:r>
              <a:rPr lang="pl-PL" dirty="0"/>
              <a:t> sit </a:t>
            </a:r>
            <a:r>
              <a:rPr lang="pl-PL" dirty="0" err="1"/>
              <a:t>aspernatur</a:t>
            </a:r>
            <a:r>
              <a:rPr lang="pl-PL" dirty="0"/>
              <a:t> aut </a:t>
            </a:r>
            <a:r>
              <a:rPr lang="pl-PL" dirty="0" err="1"/>
              <a:t>odit</a:t>
            </a:r>
            <a:r>
              <a:rPr lang="pl-PL" dirty="0"/>
              <a:t> aut </a:t>
            </a:r>
            <a:r>
              <a:rPr lang="pl-PL" dirty="0" err="1"/>
              <a:t>fugit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consequuntur</a:t>
            </a:r>
            <a:r>
              <a:rPr lang="pl-PL" dirty="0"/>
              <a:t> </a:t>
            </a:r>
            <a:r>
              <a:rPr lang="pl-PL" dirty="0" err="1"/>
              <a:t>magni</a:t>
            </a:r>
            <a:r>
              <a:rPr lang="pl-PL" dirty="0"/>
              <a:t> </a:t>
            </a:r>
            <a:r>
              <a:rPr lang="pl-PL" dirty="0" err="1"/>
              <a:t>dolores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qui </a:t>
            </a:r>
            <a:r>
              <a:rPr lang="pl-PL" dirty="0" err="1"/>
              <a:t>ratione</a:t>
            </a:r>
            <a:r>
              <a:rPr lang="pl-PL" dirty="0"/>
              <a:t>.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3"/>
          </p:nvPr>
        </p:nvSpPr>
        <p:spPr>
          <a:xfrm>
            <a:off x="3583803" y="4242492"/>
            <a:ext cx="3022943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02" y="1937951"/>
            <a:ext cx="1072807" cy="956993"/>
          </a:xfrm>
          <a:prstGeom prst="rect">
            <a:avLst/>
          </a:prstGeom>
        </p:spPr>
      </p:pic>
      <p:cxnSp>
        <p:nvCxnSpPr>
          <p:cNvPr id="11" name="Łącznik prosty 10"/>
          <p:cNvCxnSpPr/>
          <p:nvPr userDrawn="1"/>
        </p:nvCxnSpPr>
        <p:spPr>
          <a:xfrm>
            <a:off x="0" y="4135395"/>
            <a:ext cx="6606746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8960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2145957" y="1937951"/>
            <a:ext cx="4852087" cy="2982098"/>
          </a:xfrm>
          <a:prstGeom prst="rect">
            <a:avLst/>
          </a:prstGeom>
          <a:solidFill>
            <a:srgbClr val="FCD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>
              <a:solidFill>
                <a:prstClr val="white"/>
              </a:solidFill>
            </a:endParaRP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2537254" y="2435828"/>
            <a:ext cx="4069492" cy="1806664"/>
          </a:xfrm>
          <a:prstGeom prst="rect">
            <a:avLst/>
          </a:prstGeom>
        </p:spPr>
        <p:txBody>
          <a:bodyPr/>
          <a:lstStyle>
            <a:lvl1pPr marL="0" indent="540000">
              <a:buNone/>
              <a:defRPr sz="1400" i="1" baseline="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 err="1"/>
              <a:t>Eaque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quae</a:t>
            </a:r>
            <a:r>
              <a:rPr lang="pl-PL" dirty="0"/>
              <a:t> ab illo </a:t>
            </a:r>
            <a:r>
              <a:rPr lang="pl-PL" dirty="0" err="1"/>
              <a:t>inventore</a:t>
            </a:r>
            <a:r>
              <a:rPr lang="pl-PL" dirty="0"/>
              <a:t> </a:t>
            </a:r>
            <a:r>
              <a:rPr lang="pl-PL" dirty="0" err="1"/>
              <a:t>veritatis</a:t>
            </a:r>
            <a:r>
              <a:rPr lang="pl-PL" dirty="0"/>
              <a:t> et quasi </a:t>
            </a:r>
            <a:r>
              <a:rPr lang="pl-PL" dirty="0" err="1"/>
              <a:t>architecto</a:t>
            </a:r>
            <a:r>
              <a:rPr lang="pl-PL" dirty="0"/>
              <a:t> </a:t>
            </a:r>
            <a:r>
              <a:rPr lang="pl-PL" dirty="0" err="1"/>
              <a:t>beatae</a:t>
            </a:r>
            <a:r>
              <a:rPr lang="pl-PL" dirty="0"/>
              <a:t> vitae dicta </a:t>
            </a:r>
            <a:r>
              <a:rPr lang="pl-PL" dirty="0" err="1"/>
              <a:t>sunt</a:t>
            </a:r>
            <a:r>
              <a:rPr lang="pl-PL" dirty="0"/>
              <a:t> </a:t>
            </a:r>
            <a:r>
              <a:rPr lang="pl-PL" dirty="0" err="1"/>
              <a:t>explicabo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Nemo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ipsam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voluptas</a:t>
            </a:r>
            <a:r>
              <a:rPr lang="pl-PL" dirty="0"/>
              <a:t> sit </a:t>
            </a:r>
            <a:r>
              <a:rPr lang="pl-PL" dirty="0" err="1"/>
              <a:t>aspernatur</a:t>
            </a:r>
            <a:r>
              <a:rPr lang="pl-PL" dirty="0"/>
              <a:t> aut </a:t>
            </a:r>
            <a:r>
              <a:rPr lang="pl-PL" dirty="0" err="1"/>
              <a:t>odit</a:t>
            </a:r>
            <a:r>
              <a:rPr lang="pl-PL" dirty="0"/>
              <a:t> aut </a:t>
            </a:r>
            <a:r>
              <a:rPr lang="pl-PL" dirty="0" err="1"/>
              <a:t>fugit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consequuntur</a:t>
            </a:r>
            <a:r>
              <a:rPr lang="pl-PL" dirty="0"/>
              <a:t> </a:t>
            </a:r>
            <a:r>
              <a:rPr lang="pl-PL" dirty="0" err="1"/>
              <a:t>magni</a:t>
            </a:r>
            <a:r>
              <a:rPr lang="pl-PL" dirty="0"/>
              <a:t> </a:t>
            </a:r>
            <a:r>
              <a:rPr lang="pl-PL" dirty="0" err="1"/>
              <a:t>dolores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qui </a:t>
            </a:r>
            <a:r>
              <a:rPr lang="pl-PL" dirty="0" err="1"/>
              <a:t>ratione</a:t>
            </a:r>
            <a:r>
              <a:rPr lang="pl-PL" dirty="0"/>
              <a:t>.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3"/>
          </p:nvPr>
        </p:nvSpPr>
        <p:spPr>
          <a:xfrm>
            <a:off x="3583803" y="4242492"/>
            <a:ext cx="3022943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02" y="1974878"/>
            <a:ext cx="1072807" cy="883139"/>
          </a:xfrm>
          <a:prstGeom prst="rect">
            <a:avLst/>
          </a:prstGeom>
        </p:spPr>
      </p:pic>
      <p:cxnSp>
        <p:nvCxnSpPr>
          <p:cNvPr id="11" name="Łącznik prosty 10"/>
          <p:cNvCxnSpPr/>
          <p:nvPr userDrawn="1"/>
        </p:nvCxnSpPr>
        <p:spPr>
          <a:xfrm>
            <a:off x="2145957" y="4135395"/>
            <a:ext cx="446078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 userDrawn="1"/>
        </p:nvCxnSpPr>
        <p:spPr>
          <a:xfrm>
            <a:off x="0" y="4135395"/>
            <a:ext cx="2145957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9949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1349837" y="1533568"/>
            <a:ext cx="6444327" cy="3870643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>
              <a:solidFill>
                <a:prstClr val="white"/>
              </a:solidFill>
            </a:endParaRPr>
          </a:p>
        </p:txBody>
      </p:sp>
      <p:sp>
        <p:nvSpPr>
          <p:cNvPr id="4" name="Symbol zastępczy obrazu 3"/>
          <p:cNvSpPr>
            <a:spLocks noGrp="1"/>
          </p:cNvSpPr>
          <p:nvPr>
            <p:ph type="pic" sz="quarter" idx="10"/>
          </p:nvPr>
        </p:nvSpPr>
        <p:spPr>
          <a:xfrm>
            <a:off x="905805" y="973008"/>
            <a:ext cx="2780686" cy="349476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 hasCustomPrompt="1"/>
          </p:nvPr>
        </p:nvSpPr>
        <p:spPr>
          <a:xfrm>
            <a:off x="4181583" y="2152627"/>
            <a:ext cx="3566506" cy="828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F53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8" name="Symbol zastępczy tekstu 5"/>
          <p:cNvSpPr>
            <a:spLocks noGrp="1"/>
          </p:cNvSpPr>
          <p:nvPr>
            <p:ph type="body" sz="quarter" idx="12"/>
          </p:nvPr>
        </p:nvSpPr>
        <p:spPr>
          <a:xfrm>
            <a:off x="4181582" y="2993861"/>
            <a:ext cx="3566507" cy="3352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F53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tekstu 5"/>
          <p:cNvSpPr>
            <a:spLocks noGrp="1"/>
          </p:cNvSpPr>
          <p:nvPr>
            <p:ph type="body" sz="quarter" idx="13"/>
          </p:nvPr>
        </p:nvSpPr>
        <p:spPr>
          <a:xfrm>
            <a:off x="4632647" y="3847572"/>
            <a:ext cx="3168676" cy="3352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3F53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4632648" y="4180259"/>
            <a:ext cx="3168676" cy="3352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00">
                <a:solidFill>
                  <a:srgbClr val="3F53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83" y="3786656"/>
            <a:ext cx="494603" cy="3924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80" y="4200847"/>
            <a:ext cx="397833" cy="2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379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DDAC350-99E2-4D88-9B86-349858A2E6C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DA3EB09D-E312-4E3B-AFA8-137F97ACBA9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42416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6573E64-A716-4CC8-B56D-9D887B216C4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584908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83DE4F-CE29-4377-A86A-C33FEAAF361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22643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A19826-F001-48BC-B033-F7B6307FFF6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93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6" y="147090"/>
            <a:ext cx="8837225" cy="5624623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r="15895" b="26245"/>
          <a:stretch/>
        </p:blipFill>
        <p:spPr>
          <a:xfrm>
            <a:off x="153386" y="147089"/>
            <a:ext cx="8837225" cy="5624623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2700866" y="147090"/>
            <a:ext cx="3725328" cy="486362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ytuł 10"/>
          <p:cNvSpPr>
            <a:spLocks noGrp="1"/>
          </p:cNvSpPr>
          <p:nvPr>
            <p:ph type="title" hasCustomPrompt="1"/>
          </p:nvPr>
        </p:nvSpPr>
        <p:spPr>
          <a:xfrm>
            <a:off x="2700866" y="2146328"/>
            <a:ext cx="3725328" cy="581221"/>
          </a:xfrm>
          <a:prstGeom prst="rect">
            <a:avLst/>
          </a:prstGeom>
        </p:spPr>
        <p:txBody>
          <a:bodyPr lIns="360000" rIns="360000"/>
          <a:lstStyle>
            <a:lvl1pPr algn="ctr">
              <a:defRPr sz="200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Dziękujemy za uwagę!</a:t>
            </a: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7" y="429734"/>
            <a:ext cx="1806486" cy="1190353"/>
          </a:xfrm>
          <a:prstGeom prst="rect">
            <a:avLst/>
          </a:prstGeom>
        </p:spPr>
      </p:pic>
      <p:sp>
        <p:nvSpPr>
          <p:cNvPr id="15" name="Symbol zastępczy tekstu 4"/>
          <p:cNvSpPr>
            <a:spLocks noGrp="1"/>
          </p:cNvSpPr>
          <p:nvPr>
            <p:ph type="body" sz="quarter" idx="13" hasCustomPrompt="1"/>
          </p:nvPr>
        </p:nvSpPr>
        <p:spPr>
          <a:xfrm>
            <a:off x="2700866" y="3478913"/>
            <a:ext cx="3725328" cy="8152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Kancelaria Prawno-Podatkowa</a:t>
            </a:r>
          </a:p>
          <a:p>
            <a:pPr lvl="0"/>
            <a:r>
              <a:rPr lang="pl-PL" dirty="0"/>
              <a:t>ul. Tylna 4c lok. 1</a:t>
            </a:r>
          </a:p>
          <a:p>
            <a:pPr lvl="0"/>
            <a:r>
              <a:rPr lang="pl-PL" dirty="0"/>
              <a:t>90-348 Łódź</a:t>
            </a:r>
          </a:p>
        </p:txBody>
      </p:sp>
      <p:sp>
        <p:nvSpPr>
          <p:cNvPr id="16" name="Symbol zastępczy tekstu 4"/>
          <p:cNvSpPr>
            <a:spLocks noGrp="1"/>
          </p:cNvSpPr>
          <p:nvPr>
            <p:ph type="body" sz="quarter" idx="14" hasCustomPrompt="1"/>
          </p:nvPr>
        </p:nvSpPr>
        <p:spPr>
          <a:xfrm>
            <a:off x="2700866" y="2738182"/>
            <a:ext cx="3725328" cy="31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Mariański </a:t>
            </a:r>
            <a:r>
              <a:rPr lang="pl-PL" dirty="0" err="1"/>
              <a:t>Group</a:t>
            </a:r>
            <a:endParaRPr lang="pl-PL" dirty="0"/>
          </a:p>
        </p:txBody>
      </p:sp>
      <p:sp>
        <p:nvSpPr>
          <p:cNvPr id="17" name="Symbol zastępczy tekstu 4"/>
          <p:cNvSpPr>
            <a:spLocks noGrp="1"/>
          </p:cNvSpPr>
          <p:nvPr>
            <p:ph type="body" sz="quarter" idx="15" hasCustomPrompt="1"/>
          </p:nvPr>
        </p:nvSpPr>
        <p:spPr>
          <a:xfrm>
            <a:off x="2700866" y="4451756"/>
            <a:ext cx="3725328" cy="5548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kancelaria@marianskigroup.pl</a:t>
            </a:r>
          </a:p>
          <a:p>
            <a:pPr lvl="0"/>
            <a:r>
              <a:rPr lang="pl-PL" dirty="0"/>
              <a:t>www.marianskigroup.pl</a:t>
            </a:r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6" y="5326056"/>
            <a:ext cx="3725328" cy="107919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72" y="5506214"/>
            <a:ext cx="779116" cy="7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88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9626C42-E75F-4E03-B750-D2B0C391E6C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08370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" b="1398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09508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20" y="1156676"/>
            <a:ext cx="2627159" cy="1731121"/>
          </a:xfrm>
          <a:prstGeom prst="rect">
            <a:avLst/>
          </a:prstGeom>
        </p:spPr>
      </p:pic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628650" y="3167512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3F5364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2403474" y="4803486"/>
            <a:ext cx="4337050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3F5364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sz="2400" dirty="0"/>
              <a:t>Jan Kowalski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2403474" y="5283447"/>
            <a:ext cx="4337050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3F5364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Łódź, 30 sierpnia 2016 roku</a:t>
            </a:r>
          </a:p>
        </p:txBody>
      </p:sp>
    </p:spTree>
    <p:extLst>
      <p:ext uri="{BB962C8B-B14F-4D97-AF65-F5344CB8AC3E}">
        <p14:creationId xmlns:p14="http://schemas.microsoft.com/office/powerpoint/2010/main" val="326923602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" b="1398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/>
          <a:stretch/>
        </p:blipFill>
        <p:spPr>
          <a:xfrm>
            <a:off x="-20548" y="0"/>
            <a:ext cx="9164548" cy="685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4" y="1156676"/>
            <a:ext cx="2627159" cy="1731121"/>
          </a:xfrm>
          <a:prstGeom prst="rect">
            <a:avLst/>
          </a:prstGeom>
        </p:spPr>
      </p:pic>
      <p:sp>
        <p:nvSpPr>
          <p:cNvPr id="11" name="Tytuł 10"/>
          <p:cNvSpPr>
            <a:spLocks noGrp="1"/>
          </p:cNvSpPr>
          <p:nvPr>
            <p:ph type="title" hasCustomPrompt="1"/>
          </p:nvPr>
        </p:nvSpPr>
        <p:spPr>
          <a:xfrm>
            <a:off x="0" y="3167512"/>
            <a:ext cx="6349429" cy="1325563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3F5364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dirty="0"/>
              <a:t>Dziękujemy za uwagę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6678201" y="4876682"/>
            <a:ext cx="2465799" cy="8152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rgbClr val="3F5364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Kancelaria Prawno-Podatkowa</a:t>
            </a:r>
          </a:p>
          <a:p>
            <a:pPr lvl="0"/>
            <a:r>
              <a:rPr lang="pl-PL" dirty="0"/>
              <a:t>ul. Tylna 4c lok. 1</a:t>
            </a:r>
          </a:p>
          <a:p>
            <a:pPr lvl="0"/>
            <a:r>
              <a:rPr lang="pl-PL" dirty="0"/>
              <a:t>90-348 Łódź</a:t>
            </a:r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78" y="6143392"/>
            <a:ext cx="3181849" cy="262106"/>
          </a:xfrm>
          <a:prstGeom prst="rect">
            <a:avLst/>
          </a:prstGeom>
        </p:spPr>
      </p:pic>
      <p:sp>
        <p:nvSpPr>
          <p:cNvPr id="12" name="Symbol zastępczy tekstu 4"/>
          <p:cNvSpPr>
            <a:spLocks noGrp="1"/>
          </p:cNvSpPr>
          <p:nvPr>
            <p:ph type="body" sz="quarter" idx="12" hasCustomPrompt="1"/>
          </p:nvPr>
        </p:nvSpPr>
        <p:spPr>
          <a:xfrm>
            <a:off x="6667927" y="4561255"/>
            <a:ext cx="2486347" cy="3154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rgbClr val="3F5364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Mariański </a:t>
            </a:r>
            <a:r>
              <a:rPr lang="pl-PL" dirty="0" err="1"/>
              <a:t>Group</a:t>
            </a:r>
            <a:endParaRPr lang="pl-PL" dirty="0"/>
          </a:p>
        </p:txBody>
      </p:sp>
      <p:sp>
        <p:nvSpPr>
          <p:cNvPr id="13" name="Symbol zastępczy tekstu 4"/>
          <p:cNvSpPr>
            <a:spLocks noGrp="1"/>
          </p:cNvSpPr>
          <p:nvPr>
            <p:ph type="body" sz="quarter" idx="13" hasCustomPrompt="1"/>
          </p:nvPr>
        </p:nvSpPr>
        <p:spPr>
          <a:xfrm>
            <a:off x="6667927" y="6061752"/>
            <a:ext cx="2465799" cy="5548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rgbClr val="3F5364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kancelaria@marianskigroup.pl</a:t>
            </a:r>
          </a:p>
          <a:p>
            <a:pPr lvl="0"/>
            <a:r>
              <a:rPr lang="pl-PL" dirty="0"/>
              <a:t>www.marianskigroup.pl</a:t>
            </a:r>
          </a:p>
        </p:txBody>
      </p:sp>
    </p:spTree>
    <p:extLst>
      <p:ext uri="{BB962C8B-B14F-4D97-AF65-F5344CB8AC3E}">
        <p14:creationId xmlns:p14="http://schemas.microsoft.com/office/powerpoint/2010/main" val="24494573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6" y="147090"/>
            <a:ext cx="8837225" cy="562462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r="15895" b="26245"/>
          <a:stretch/>
        </p:blipFill>
        <p:spPr>
          <a:xfrm>
            <a:off x="153386" y="147089"/>
            <a:ext cx="8837225" cy="5624623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2700866" y="147090"/>
            <a:ext cx="3725328" cy="48636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2700866" y="2146328"/>
            <a:ext cx="3725328" cy="1319428"/>
          </a:xfrm>
          <a:prstGeom prst="rect">
            <a:avLst/>
          </a:prstGeom>
        </p:spPr>
        <p:txBody>
          <a:bodyPr lIns="360000" rIns="360000"/>
          <a:lstStyle>
            <a:lvl1pPr algn="ctr">
              <a:defRPr sz="24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2700866" y="4493576"/>
            <a:ext cx="3725328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4F6272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Łódź, 30 sierpnia 2016 roku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6" y="5326056"/>
            <a:ext cx="3725328" cy="89555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06" y="5644168"/>
            <a:ext cx="3181849" cy="26210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7" y="429734"/>
            <a:ext cx="1806486" cy="1190353"/>
          </a:xfrm>
          <a:prstGeom prst="rect">
            <a:avLst/>
          </a:prstGeom>
        </p:spPr>
      </p:pic>
      <p:sp>
        <p:nvSpPr>
          <p:cNvPr id="13" name="Symbol zastępczy tekstu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0866" y="4099296"/>
            <a:ext cx="3725328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 dirty="0"/>
              <a:t>Jan Kowalski</a:t>
            </a:r>
          </a:p>
        </p:txBody>
      </p:sp>
    </p:spTree>
    <p:extLst>
      <p:ext uri="{BB962C8B-B14F-4D97-AF65-F5344CB8AC3E}">
        <p14:creationId xmlns:p14="http://schemas.microsoft.com/office/powerpoint/2010/main" val="229988038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6" y="147090"/>
            <a:ext cx="8837225" cy="562462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2"/>
          <a:stretch/>
        </p:blipFill>
        <p:spPr>
          <a:xfrm>
            <a:off x="144917" y="147090"/>
            <a:ext cx="8837225" cy="5605124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2700866" y="147090"/>
            <a:ext cx="3725328" cy="48636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2700866" y="2146328"/>
            <a:ext cx="3725328" cy="1319428"/>
          </a:xfrm>
          <a:prstGeom prst="rect">
            <a:avLst/>
          </a:prstGeom>
        </p:spPr>
        <p:txBody>
          <a:bodyPr lIns="360000" rIns="360000"/>
          <a:lstStyle>
            <a:lvl1pPr algn="ctr">
              <a:defRPr sz="24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2700866" y="4493576"/>
            <a:ext cx="3725328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4F6272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Łódź, 30 sierpnia 2016 roku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6" y="5326056"/>
            <a:ext cx="3725328" cy="89555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06" y="5644168"/>
            <a:ext cx="3181849" cy="26210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7" y="429734"/>
            <a:ext cx="1806486" cy="1190353"/>
          </a:xfrm>
          <a:prstGeom prst="rect">
            <a:avLst/>
          </a:prstGeom>
        </p:spPr>
      </p:pic>
      <p:sp>
        <p:nvSpPr>
          <p:cNvPr id="13" name="Symbol zastępczy tekstu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0866" y="4099296"/>
            <a:ext cx="3725328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 dirty="0"/>
              <a:t>Jan Kowalski</a:t>
            </a:r>
          </a:p>
        </p:txBody>
      </p:sp>
    </p:spTree>
    <p:extLst>
      <p:ext uri="{BB962C8B-B14F-4D97-AF65-F5344CB8AC3E}">
        <p14:creationId xmlns:p14="http://schemas.microsoft.com/office/powerpoint/2010/main" val="26642920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95087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470" y="1083115"/>
            <a:ext cx="2493058" cy="1731121"/>
          </a:xfrm>
          <a:prstGeom prst="rect">
            <a:avLst/>
          </a:prstGeom>
        </p:spPr>
      </p:pic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628650" y="3167512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2403474" y="4803486"/>
            <a:ext cx="4337050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sz="2400" dirty="0"/>
              <a:t>Jan Kowalski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2403474" y="5283447"/>
            <a:ext cx="4337050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Łódź, 30 sierpnia 2016 roku</a:t>
            </a:r>
          </a:p>
        </p:txBody>
      </p:sp>
    </p:spTree>
    <p:extLst>
      <p:ext uri="{BB962C8B-B14F-4D97-AF65-F5344CB8AC3E}">
        <p14:creationId xmlns:p14="http://schemas.microsoft.com/office/powerpoint/2010/main" val="2461029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5"/>
          <a:stretch/>
        </p:blipFill>
        <p:spPr>
          <a:xfrm>
            <a:off x="-10274" y="0"/>
            <a:ext cx="9158384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79" y="1042018"/>
            <a:ext cx="2493058" cy="173112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79" y="6081190"/>
            <a:ext cx="3169658" cy="256011"/>
          </a:xfrm>
          <a:prstGeom prst="rect">
            <a:avLst/>
          </a:prstGeom>
        </p:spPr>
      </p:pic>
      <p:sp>
        <p:nvSpPr>
          <p:cNvPr id="9" name="Tytuł 10"/>
          <p:cNvSpPr>
            <a:spLocks noGrp="1"/>
          </p:cNvSpPr>
          <p:nvPr>
            <p:ph type="title" hasCustomPrompt="1"/>
          </p:nvPr>
        </p:nvSpPr>
        <p:spPr>
          <a:xfrm>
            <a:off x="0" y="3167512"/>
            <a:ext cx="6349429" cy="1325563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dirty="0"/>
              <a:t>Dziękujemy za uwagę</a:t>
            </a:r>
          </a:p>
        </p:txBody>
      </p:sp>
      <p:sp>
        <p:nvSpPr>
          <p:cNvPr id="10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6678201" y="4876682"/>
            <a:ext cx="2465799" cy="8152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Kancelaria Prawno-Podatkowa</a:t>
            </a:r>
          </a:p>
          <a:p>
            <a:pPr lvl="0"/>
            <a:r>
              <a:rPr lang="pl-PL" dirty="0"/>
              <a:t>ul. Tylna 4c lok. 1</a:t>
            </a:r>
          </a:p>
          <a:p>
            <a:pPr lvl="0"/>
            <a:r>
              <a:rPr lang="pl-PL" dirty="0"/>
              <a:t>90-348 Łódź</a:t>
            </a:r>
          </a:p>
        </p:txBody>
      </p:sp>
      <p:sp>
        <p:nvSpPr>
          <p:cNvPr id="12" name="Symbol zastępczy tekstu 4"/>
          <p:cNvSpPr>
            <a:spLocks noGrp="1"/>
          </p:cNvSpPr>
          <p:nvPr>
            <p:ph type="body" sz="quarter" idx="12" hasCustomPrompt="1"/>
          </p:nvPr>
        </p:nvSpPr>
        <p:spPr>
          <a:xfrm>
            <a:off x="6667927" y="4561255"/>
            <a:ext cx="2486347" cy="3154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Mariański </a:t>
            </a:r>
            <a:r>
              <a:rPr lang="pl-PL" dirty="0" err="1"/>
              <a:t>Group</a:t>
            </a:r>
            <a:endParaRPr lang="pl-PL" dirty="0"/>
          </a:p>
        </p:txBody>
      </p:sp>
      <p:sp>
        <p:nvSpPr>
          <p:cNvPr id="13" name="Symbol zastępczy tekstu 4"/>
          <p:cNvSpPr>
            <a:spLocks noGrp="1"/>
          </p:cNvSpPr>
          <p:nvPr>
            <p:ph type="body" sz="quarter" idx="13" hasCustomPrompt="1"/>
          </p:nvPr>
        </p:nvSpPr>
        <p:spPr>
          <a:xfrm>
            <a:off x="6667927" y="6061752"/>
            <a:ext cx="2465799" cy="5548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chemeClr val="bg1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kancelaria@marianskigroup.pl</a:t>
            </a:r>
          </a:p>
          <a:p>
            <a:pPr lvl="0"/>
            <a:r>
              <a:rPr lang="pl-PL" dirty="0"/>
              <a:t>www.marianskigroup.pl</a:t>
            </a:r>
          </a:p>
        </p:txBody>
      </p:sp>
    </p:spTree>
    <p:extLst>
      <p:ext uri="{BB962C8B-B14F-4D97-AF65-F5344CB8AC3E}">
        <p14:creationId xmlns:p14="http://schemas.microsoft.com/office/powerpoint/2010/main" val="42863740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6" y="147090"/>
            <a:ext cx="8837225" cy="5624623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r="15895" b="26245"/>
          <a:stretch/>
        </p:blipFill>
        <p:spPr>
          <a:xfrm>
            <a:off x="153386" y="147089"/>
            <a:ext cx="8837225" cy="5624623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2700866" y="147090"/>
            <a:ext cx="3725328" cy="486362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0"/>
          <p:cNvSpPr>
            <a:spLocks noGrp="1"/>
          </p:cNvSpPr>
          <p:nvPr>
            <p:ph type="title" hasCustomPrompt="1"/>
          </p:nvPr>
        </p:nvSpPr>
        <p:spPr>
          <a:xfrm>
            <a:off x="2700866" y="2146328"/>
            <a:ext cx="3725328" cy="581221"/>
          </a:xfrm>
          <a:prstGeom prst="rect">
            <a:avLst/>
          </a:prstGeom>
        </p:spPr>
        <p:txBody>
          <a:bodyPr lIns="360000" rIns="360000"/>
          <a:lstStyle>
            <a:lvl1pPr algn="ctr">
              <a:defRPr sz="24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dirty="0"/>
              <a:t>Dziękujemy za uwagę!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6" y="5326056"/>
            <a:ext cx="3725328" cy="89555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06" y="5644168"/>
            <a:ext cx="3181849" cy="26210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7" y="429734"/>
            <a:ext cx="1806486" cy="1190353"/>
          </a:xfrm>
          <a:prstGeom prst="rect">
            <a:avLst/>
          </a:prstGeom>
        </p:spPr>
      </p:pic>
      <p:sp>
        <p:nvSpPr>
          <p:cNvPr id="15" name="Symbol zastępczy tekstu 4"/>
          <p:cNvSpPr>
            <a:spLocks noGrp="1"/>
          </p:cNvSpPr>
          <p:nvPr>
            <p:ph type="body" sz="quarter" idx="13" hasCustomPrompt="1"/>
          </p:nvPr>
        </p:nvSpPr>
        <p:spPr>
          <a:xfrm>
            <a:off x="2700866" y="3478913"/>
            <a:ext cx="3725328" cy="8152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4F6272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Kancelaria Prawno-Podatkowa</a:t>
            </a:r>
          </a:p>
          <a:p>
            <a:pPr lvl="0"/>
            <a:r>
              <a:rPr lang="pl-PL" dirty="0"/>
              <a:t>ul. Tylna 4c lok. 1</a:t>
            </a:r>
          </a:p>
          <a:p>
            <a:pPr lvl="0"/>
            <a:r>
              <a:rPr lang="pl-PL" dirty="0"/>
              <a:t>90-348 Łódź</a:t>
            </a:r>
          </a:p>
        </p:txBody>
      </p:sp>
      <p:sp>
        <p:nvSpPr>
          <p:cNvPr id="16" name="Symbol zastępczy tekstu 4"/>
          <p:cNvSpPr>
            <a:spLocks noGrp="1"/>
          </p:cNvSpPr>
          <p:nvPr>
            <p:ph type="body" sz="quarter" idx="14" hasCustomPrompt="1"/>
          </p:nvPr>
        </p:nvSpPr>
        <p:spPr>
          <a:xfrm>
            <a:off x="2700866" y="2738182"/>
            <a:ext cx="3725328" cy="31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rgbClr val="4F6272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Mariański </a:t>
            </a:r>
            <a:r>
              <a:rPr lang="pl-PL" dirty="0" err="1"/>
              <a:t>Group</a:t>
            </a:r>
            <a:endParaRPr lang="pl-PL" dirty="0"/>
          </a:p>
        </p:txBody>
      </p:sp>
      <p:sp>
        <p:nvSpPr>
          <p:cNvPr id="17" name="Symbol zastępczy tekstu 4"/>
          <p:cNvSpPr>
            <a:spLocks noGrp="1"/>
          </p:cNvSpPr>
          <p:nvPr>
            <p:ph type="body" sz="quarter" idx="15" hasCustomPrompt="1"/>
          </p:nvPr>
        </p:nvSpPr>
        <p:spPr>
          <a:xfrm>
            <a:off x="2700866" y="4451756"/>
            <a:ext cx="3725328" cy="5548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4F6272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kancelaria@marianskigroup.pl</a:t>
            </a:r>
          </a:p>
          <a:p>
            <a:pPr lvl="0"/>
            <a:r>
              <a:rPr lang="pl-PL" dirty="0"/>
              <a:t>www.marianskigroup.pl</a:t>
            </a:r>
          </a:p>
        </p:txBody>
      </p:sp>
    </p:spTree>
    <p:extLst>
      <p:ext uri="{BB962C8B-B14F-4D97-AF65-F5344CB8AC3E}">
        <p14:creationId xmlns:p14="http://schemas.microsoft.com/office/powerpoint/2010/main" val="207188532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6" y="147090"/>
            <a:ext cx="8837225" cy="562462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2"/>
          <a:stretch/>
        </p:blipFill>
        <p:spPr>
          <a:xfrm>
            <a:off x="144917" y="147090"/>
            <a:ext cx="8837225" cy="5605124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2700866" y="147090"/>
            <a:ext cx="3725328" cy="486362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0"/>
          <p:cNvSpPr>
            <a:spLocks noGrp="1"/>
          </p:cNvSpPr>
          <p:nvPr>
            <p:ph type="title" hasCustomPrompt="1"/>
          </p:nvPr>
        </p:nvSpPr>
        <p:spPr>
          <a:xfrm>
            <a:off x="2700866" y="2146328"/>
            <a:ext cx="3725328" cy="581221"/>
          </a:xfrm>
          <a:prstGeom prst="rect">
            <a:avLst/>
          </a:prstGeom>
        </p:spPr>
        <p:txBody>
          <a:bodyPr lIns="360000" rIns="360000"/>
          <a:lstStyle>
            <a:lvl1pPr algn="ctr">
              <a:defRPr sz="24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dirty="0"/>
              <a:t>Dziękujemy za uwagę!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6" y="5326056"/>
            <a:ext cx="3725328" cy="89555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06" y="5644168"/>
            <a:ext cx="3181849" cy="26210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7" y="429734"/>
            <a:ext cx="1806486" cy="1190353"/>
          </a:xfrm>
          <a:prstGeom prst="rect">
            <a:avLst/>
          </a:prstGeom>
        </p:spPr>
      </p:pic>
      <p:sp>
        <p:nvSpPr>
          <p:cNvPr id="15" name="Symbol zastępczy tekstu 4"/>
          <p:cNvSpPr>
            <a:spLocks noGrp="1"/>
          </p:cNvSpPr>
          <p:nvPr>
            <p:ph type="body" sz="quarter" idx="13" hasCustomPrompt="1"/>
          </p:nvPr>
        </p:nvSpPr>
        <p:spPr>
          <a:xfrm>
            <a:off x="2700866" y="3478913"/>
            <a:ext cx="3725328" cy="8152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4F6272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Kancelaria Prawno-Podatkowa</a:t>
            </a:r>
          </a:p>
          <a:p>
            <a:pPr lvl="0"/>
            <a:r>
              <a:rPr lang="pl-PL" dirty="0"/>
              <a:t>ul. Tylna 4c lok. 1</a:t>
            </a:r>
          </a:p>
          <a:p>
            <a:pPr lvl="0"/>
            <a:r>
              <a:rPr lang="pl-PL" dirty="0"/>
              <a:t>90-348 Łódź</a:t>
            </a:r>
          </a:p>
        </p:txBody>
      </p:sp>
      <p:sp>
        <p:nvSpPr>
          <p:cNvPr id="16" name="Symbol zastępczy tekstu 4"/>
          <p:cNvSpPr>
            <a:spLocks noGrp="1"/>
          </p:cNvSpPr>
          <p:nvPr>
            <p:ph type="body" sz="quarter" idx="14" hasCustomPrompt="1"/>
          </p:nvPr>
        </p:nvSpPr>
        <p:spPr>
          <a:xfrm>
            <a:off x="2700866" y="2738182"/>
            <a:ext cx="3725328" cy="31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rgbClr val="4F6272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Mariański </a:t>
            </a:r>
            <a:r>
              <a:rPr lang="pl-PL" dirty="0" err="1"/>
              <a:t>Group</a:t>
            </a:r>
            <a:endParaRPr lang="pl-PL" dirty="0"/>
          </a:p>
        </p:txBody>
      </p:sp>
      <p:sp>
        <p:nvSpPr>
          <p:cNvPr id="17" name="Symbol zastępczy tekstu 4"/>
          <p:cNvSpPr>
            <a:spLocks noGrp="1"/>
          </p:cNvSpPr>
          <p:nvPr>
            <p:ph type="body" sz="quarter" idx="15" hasCustomPrompt="1"/>
          </p:nvPr>
        </p:nvSpPr>
        <p:spPr>
          <a:xfrm>
            <a:off x="2700866" y="4451756"/>
            <a:ext cx="3725328" cy="5548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4F6272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kancelaria@marianskigroup.pl</a:t>
            </a:r>
          </a:p>
          <a:p>
            <a:pPr lvl="0"/>
            <a:r>
              <a:rPr lang="pl-PL" dirty="0"/>
              <a:t>www.marianskigroup.pl</a:t>
            </a:r>
          </a:p>
        </p:txBody>
      </p:sp>
    </p:spTree>
    <p:extLst>
      <p:ext uri="{BB962C8B-B14F-4D97-AF65-F5344CB8AC3E}">
        <p14:creationId xmlns:p14="http://schemas.microsoft.com/office/powerpoint/2010/main" val="36026838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2748756" y="511252"/>
            <a:ext cx="3646488" cy="30924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0000">
                <a:solidFill>
                  <a:srgbClr val="FDE461"/>
                </a:solidFill>
                <a:latin typeface="Calendas Plus" panose="02000503000000020003" pitchFamily="50" charset="0"/>
              </a:defRPr>
            </a:lvl1pPr>
          </a:lstStyle>
          <a:p>
            <a:pPr lvl="0"/>
            <a:r>
              <a:rPr lang="pl-PL" dirty="0"/>
              <a:t>1</a:t>
            </a:r>
          </a:p>
        </p:txBody>
      </p:sp>
      <p:sp>
        <p:nvSpPr>
          <p:cNvPr id="13" name="Tytuł 10"/>
          <p:cNvSpPr>
            <a:spLocks noGrp="1"/>
          </p:cNvSpPr>
          <p:nvPr>
            <p:ph type="title"/>
          </p:nvPr>
        </p:nvSpPr>
        <p:spPr>
          <a:xfrm>
            <a:off x="628650" y="2059946"/>
            <a:ext cx="7886700" cy="1515633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2615D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0958"/>
            <a:ext cx="9144000" cy="230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7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6" y="147090"/>
            <a:ext cx="8837225" cy="562462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2"/>
          <a:stretch/>
        </p:blipFill>
        <p:spPr>
          <a:xfrm>
            <a:off x="144917" y="147090"/>
            <a:ext cx="8837225" cy="5605124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2700866" y="147090"/>
            <a:ext cx="3725328" cy="486362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ytuł 10"/>
          <p:cNvSpPr>
            <a:spLocks noGrp="1"/>
          </p:cNvSpPr>
          <p:nvPr>
            <p:ph type="title" hasCustomPrompt="1"/>
          </p:nvPr>
        </p:nvSpPr>
        <p:spPr>
          <a:xfrm>
            <a:off x="2700866" y="2146328"/>
            <a:ext cx="3725328" cy="581221"/>
          </a:xfrm>
          <a:prstGeom prst="rect">
            <a:avLst/>
          </a:prstGeom>
        </p:spPr>
        <p:txBody>
          <a:bodyPr lIns="360000" rIns="360000"/>
          <a:lstStyle>
            <a:lvl1pPr algn="ctr">
              <a:defRPr sz="200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Dziękujemy za uwagę!</a:t>
            </a:r>
          </a:p>
        </p:txBody>
      </p:sp>
      <p:pic>
        <p:nvPicPr>
          <p:cNvPr id="12" name="Obraz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7" y="429734"/>
            <a:ext cx="1806486" cy="1190353"/>
          </a:xfrm>
          <a:prstGeom prst="rect">
            <a:avLst/>
          </a:prstGeom>
        </p:spPr>
      </p:pic>
      <p:sp>
        <p:nvSpPr>
          <p:cNvPr id="15" name="Symbol zastępczy tekstu 4"/>
          <p:cNvSpPr>
            <a:spLocks noGrp="1"/>
          </p:cNvSpPr>
          <p:nvPr>
            <p:ph type="body" sz="quarter" idx="13" hasCustomPrompt="1"/>
          </p:nvPr>
        </p:nvSpPr>
        <p:spPr>
          <a:xfrm>
            <a:off x="2700866" y="3478913"/>
            <a:ext cx="3725328" cy="81520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Kancelaria Prawno-Podatkowa</a:t>
            </a:r>
          </a:p>
          <a:p>
            <a:pPr lvl="0"/>
            <a:r>
              <a:rPr lang="pl-PL" dirty="0"/>
              <a:t>ul. Tylna 4c lok. 1</a:t>
            </a:r>
          </a:p>
          <a:p>
            <a:pPr lvl="0"/>
            <a:r>
              <a:rPr lang="pl-PL" dirty="0"/>
              <a:t>90-348 Łódź</a:t>
            </a:r>
          </a:p>
        </p:txBody>
      </p:sp>
      <p:sp>
        <p:nvSpPr>
          <p:cNvPr id="16" name="Symbol zastępczy tekstu 4"/>
          <p:cNvSpPr>
            <a:spLocks noGrp="1"/>
          </p:cNvSpPr>
          <p:nvPr>
            <p:ph type="body" sz="quarter" idx="14" hasCustomPrompt="1"/>
          </p:nvPr>
        </p:nvSpPr>
        <p:spPr>
          <a:xfrm>
            <a:off x="2700866" y="2738182"/>
            <a:ext cx="3725328" cy="31542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Mariański </a:t>
            </a:r>
            <a:r>
              <a:rPr lang="pl-PL" dirty="0" err="1"/>
              <a:t>Group</a:t>
            </a:r>
            <a:endParaRPr lang="pl-PL" dirty="0"/>
          </a:p>
        </p:txBody>
      </p:sp>
      <p:sp>
        <p:nvSpPr>
          <p:cNvPr id="17" name="Symbol zastępczy tekstu 4"/>
          <p:cNvSpPr>
            <a:spLocks noGrp="1"/>
          </p:cNvSpPr>
          <p:nvPr>
            <p:ph type="body" sz="quarter" idx="15" hasCustomPrompt="1"/>
          </p:nvPr>
        </p:nvSpPr>
        <p:spPr>
          <a:xfrm>
            <a:off x="2700866" y="4451756"/>
            <a:ext cx="3725328" cy="5548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kancelaria@marianskigroup.pl</a:t>
            </a:r>
          </a:p>
          <a:p>
            <a:pPr lvl="0"/>
            <a:r>
              <a:rPr lang="pl-PL" dirty="0"/>
              <a:t>www.marianskigroup.pl</a:t>
            </a:r>
          </a:p>
        </p:txBody>
      </p:sp>
      <p:pic>
        <p:nvPicPr>
          <p:cNvPr id="13" name="Obraz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6" y="5326056"/>
            <a:ext cx="3725328" cy="107919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72" y="5506214"/>
            <a:ext cx="779116" cy="7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915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06"/>
          <a:stretch/>
        </p:blipFill>
        <p:spPr>
          <a:xfrm rot="10800000">
            <a:off x="-5663" y="2918520"/>
            <a:ext cx="9144000" cy="3937065"/>
          </a:xfrm>
          <a:prstGeom prst="rect">
            <a:avLst/>
          </a:prstGeom>
        </p:spPr>
      </p:pic>
      <p:sp>
        <p:nvSpPr>
          <p:cNvPr id="9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2748756" y="511252"/>
            <a:ext cx="3646488" cy="30924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0000">
                <a:solidFill>
                  <a:srgbClr val="4F6272"/>
                </a:solidFill>
                <a:latin typeface="Calendas Plus" panose="02000503000000020003" pitchFamily="50" charset="0"/>
              </a:defRPr>
            </a:lvl1pPr>
          </a:lstStyle>
          <a:p>
            <a:pPr lvl="0"/>
            <a:r>
              <a:rPr lang="pl-PL" dirty="0"/>
              <a:t>1</a:t>
            </a:r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628650" y="2059946"/>
            <a:ext cx="7886700" cy="1515633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61164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85" y="1604036"/>
            <a:ext cx="1072807" cy="956993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2298357" y="2196925"/>
            <a:ext cx="4547286" cy="2165845"/>
          </a:xfrm>
          <a:prstGeom prst="rect">
            <a:avLst/>
          </a:prstGeom>
        </p:spPr>
        <p:txBody>
          <a:bodyPr/>
          <a:lstStyle>
            <a:lvl1pPr marL="0" indent="540000">
              <a:buNone/>
              <a:defRPr sz="1800" i="1" baseline="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 dirty="0" err="1"/>
              <a:t>Eaque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quae</a:t>
            </a:r>
            <a:r>
              <a:rPr lang="pl-PL" dirty="0"/>
              <a:t> ab illo </a:t>
            </a:r>
            <a:r>
              <a:rPr lang="pl-PL" dirty="0" err="1"/>
              <a:t>inventore</a:t>
            </a:r>
            <a:r>
              <a:rPr lang="pl-PL" dirty="0"/>
              <a:t> </a:t>
            </a:r>
            <a:r>
              <a:rPr lang="pl-PL" dirty="0" err="1"/>
              <a:t>veritatis</a:t>
            </a:r>
            <a:r>
              <a:rPr lang="pl-PL" dirty="0"/>
              <a:t> et quasi </a:t>
            </a:r>
            <a:r>
              <a:rPr lang="pl-PL" dirty="0" err="1"/>
              <a:t>architecto</a:t>
            </a:r>
            <a:r>
              <a:rPr lang="pl-PL" dirty="0"/>
              <a:t> </a:t>
            </a:r>
            <a:r>
              <a:rPr lang="pl-PL" dirty="0" err="1"/>
              <a:t>beatae</a:t>
            </a:r>
            <a:r>
              <a:rPr lang="pl-PL" dirty="0"/>
              <a:t> vitae dicta </a:t>
            </a:r>
            <a:r>
              <a:rPr lang="pl-PL" dirty="0" err="1"/>
              <a:t>sunt</a:t>
            </a:r>
            <a:r>
              <a:rPr lang="pl-PL" dirty="0"/>
              <a:t> </a:t>
            </a:r>
            <a:r>
              <a:rPr lang="pl-PL" dirty="0" err="1"/>
              <a:t>explicabo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Nemo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ipsam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voluptas</a:t>
            </a:r>
            <a:r>
              <a:rPr lang="pl-PL" dirty="0"/>
              <a:t> sit </a:t>
            </a:r>
            <a:r>
              <a:rPr lang="pl-PL" dirty="0" err="1"/>
              <a:t>aspernatur</a:t>
            </a:r>
            <a:r>
              <a:rPr lang="pl-PL" dirty="0"/>
              <a:t> aut </a:t>
            </a:r>
            <a:r>
              <a:rPr lang="pl-PL" dirty="0" err="1"/>
              <a:t>odit</a:t>
            </a:r>
            <a:r>
              <a:rPr lang="pl-PL" dirty="0"/>
              <a:t> aut </a:t>
            </a:r>
            <a:r>
              <a:rPr lang="pl-PL" dirty="0" err="1"/>
              <a:t>fugit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consequuntur</a:t>
            </a:r>
            <a:r>
              <a:rPr lang="pl-PL" dirty="0"/>
              <a:t> </a:t>
            </a:r>
            <a:r>
              <a:rPr lang="pl-PL" dirty="0" err="1"/>
              <a:t>magni</a:t>
            </a:r>
            <a:r>
              <a:rPr lang="pl-PL" dirty="0"/>
              <a:t> </a:t>
            </a:r>
            <a:r>
              <a:rPr lang="pl-PL" dirty="0" err="1"/>
              <a:t>dolores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qui </a:t>
            </a:r>
            <a:r>
              <a:rPr lang="pl-PL" dirty="0" err="1"/>
              <a:t>ratione</a:t>
            </a:r>
            <a:r>
              <a:rPr lang="pl-PL" dirty="0"/>
              <a:t>.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3"/>
          </p:nvPr>
        </p:nvSpPr>
        <p:spPr>
          <a:xfrm>
            <a:off x="3822700" y="4580415"/>
            <a:ext cx="3022943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112800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85" y="1661879"/>
            <a:ext cx="1072807" cy="841306"/>
          </a:xfrm>
          <a:prstGeom prst="rect">
            <a:avLst/>
          </a:prstGeom>
        </p:spPr>
      </p:pic>
      <p:sp>
        <p:nvSpPr>
          <p:cNvPr id="10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2298357" y="2196925"/>
            <a:ext cx="4547286" cy="2165845"/>
          </a:xfrm>
          <a:prstGeom prst="rect">
            <a:avLst/>
          </a:prstGeom>
        </p:spPr>
        <p:txBody>
          <a:bodyPr/>
          <a:lstStyle>
            <a:lvl1pPr marL="0" indent="540000">
              <a:buNone/>
              <a:defRPr sz="1800" i="1" baseline="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 dirty="0" err="1"/>
              <a:t>Eaque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quae</a:t>
            </a:r>
            <a:r>
              <a:rPr lang="pl-PL" dirty="0"/>
              <a:t> ab illo </a:t>
            </a:r>
            <a:r>
              <a:rPr lang="pl-PL" dirty="0" err="1"/>
              <a:t>inventore</a:t>
            </a:r>
            <a:r>
              <a:rPr lang="pl-PL" dirty="0"/>
              <a:t> </a:t>
            </a:r>
            <a:r>
              <a:rPr lang="pl-PL" dirty="0" err="1"/>
              <a:t>veritatis</a:t>
            </a:r>
            <a:r>
              <a:rPr lang="pl-PL" dirty="0"/>
              <a:t> et quasi </a:t>
            </a:r>
            <a:r>
              <a:rPr lang="pl-PL" dirty="0" err="1"/>
              <a:t>architecto</a:t>
            </a:r>
            <a:r>
              <a:rPr lang="pl-PL" dirty="0"/>
              <a:t> </a:t>
            </a:r>
            <a:r>
              <a:rPr lang="pl-PL" dirty="0" err="1"/>
              <a:t>beatae</a:t>
            </a:r>
            <a:r>
              <a:rPr lang="pl-PL" dirty="0"/>
              <a:t> vitae dicta </a:t>
            </a:r>
            <a:r>
              <a:rPr lang="pl-PL" dirty="0" err="1"/>
              <a:t>sunt</a:t>
            </a:r>
            <a:r>
              <a:rPr lang="pl-PL" dirty="0"/>
              <a:t> </a:t>
            </a:r>
            <a:r>
              <a:rPr lang="pl-PL" dirty="0" err="1"/>
              <a:t>explicabo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Nemo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ipsam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voluptas</a:t>
            </a:r>
            <a:r>
              <a:rPr lang="pl-PL" dirty="0"/>
              <a:t> sit </a:t>
            </a:r>
            <a:r>
              <a:rPr lang="pl-PL" dirty="0" err="1"/>
              <a:t>aspernatur</a:t>
            </a:r>
            <a:r>
              <a:rPr lang="pl-PL" dirty="0"/>
              <a:t> aut </a:t>
            </a:r>
            <a:r>
              <a:rPr lang="pl-PL" dirty="0" err="1"/>
              <a:t>odit</a:t>
            </a:r>
            <a:r>
              <a:rPr lang="pl-PL" dirty="0"/>
              <a:t> aut </a:t>
            </a:r>
            <a:r>
              <a:rPr lang="pl-PL" dirty="0" err="1"/>
              <a:t>fugit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consequuntur</a:t>
            </a:r>
            <a:r>
              <a:rPr lang="pl-PL" dirty="0"/>
              <a:t> </a:t>
            </a:r>
            <a:r>
              <a:rPr lang="pl-PL" dirty="0" err="1"/>
              <a:t>magni</a:t>
            </a:r>
            <a:r>
              <a:rPr lang="pl-PL" dirty="0"/>
              <a:t> </a:t>
            </a:r>
            <a:r>
              <a:rPr lang="pl-PL" dirty="0" err="1"/>
              <a:t>dolores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qui </a:t>
            </a:r>
            <a:r>
              <a:rPr lang="pl-PL" dirty="0" err="1"/>
              <a:t>ratione</a:t>
            </a:r>
            <a:r>
              <a:rPr lang="pl-PL" dirty="0"/>
              <a:t>.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3"/>
          </p:nvPr>
        </p:nvSpPr>
        <p:spPr>
          <a:xfrm>
            <a:off x="3822700" y="4580415"/>
            <a:ext cx="3022943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273758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2145957" y="1937951"/>
            <a:ext cx="4852087" cy="2982098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>
              <a:solidFill>
                <a:prstClr val="white"/>
              </a:solidFill>
            </a:endParaRP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2537254" y="2435828"/>
            <a:ext cx="4069492" cy="1806664"/>
          </a:xfrm>
          <a:prstGeom prst="rect">
            <a:avLst/>
          </a:prstGeom>
        </p:spPr>
        <p:txBody>
          <a:bodyPr/>
          <a:lstStyle>
            <a:lvl1pPr marL="0" indent="540000">
              <a:buNone/>
              <a:defRPr sz="1400" i="1" baseline="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 dirty="0" err="1"/>
              <a:t>Eaque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quae</a:t>
            </a:r>
            <a:r>
              <a:rPr lang="pl-PL" dirty="0"/>
              <a:t> ab illo </a:t>
            </a:r>
            <a:r>
              <a:rPr lang="pl-PL" dirty="0" err="1"/>
              <a:t>inventore</a:t>
            </a:r>
            <a:r>
              <a:rPr lang="pl-PL" dirty="0"/>
              <a:t> </a:t>
            </a:r>
            <a:r>
              <a:rPr lang="pl-PL" dirty="0" err="1"/>
              <a:t>veritatis</a:t>
            </a:r>
            <a:r>
              <a:rPr lang="pl-PL" dirty="0"/>
              <a:t> et quasi </a:t>
            </a:r>
            <a:r>
              <a:rPr lang="pl-PL" dirty="0" err="1"/>
              <a:t>architecto</a:t>
            </a:r>
            <a:r>
              <a:rPr lang="pl-PL" dirty="0"/>
              <a:t> </a:t>
            </a:r>
            <a:r>
              <a:rPr lang="pl-PL" dirty="0" err="1"/>
              <a:t>beatae</a:t>
            </a:r>
            <a:r>
              <a:rPr lang="pl-PL" dirty="0"/>
              <a:t> vitae dicta </a:t>
            </a:r>
            <a:r>
              <a:rPr lang="pl-PL" dirty="0" err="1"/>
              <a:t>sunt</a:t>
            </a:r>
            <a:r>
              <a:rPr lang="pl-PL" dirty="0"/>
              <a:t> </a:t>
            </a:r>
            <a:r>
              <a:rPr lang="pl-PL" dirty="0" err="1"/>
              <a:t>explicabo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Nemo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ipsam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voluptas</a:t>
            </a:r>
            <a:r>
              <a:rPr lang="pl-PL" dirty="0"/>
              <a:t> sit </a:t>
            </a:r>
            <a:r>
              <a:rPr lang="pl-PL" dirty="0" err="1"/>
              <a:t>aspernatur</a:t>
            </a:r>
            <a:r>
              <a:rPr lang="pl-PL" dirty="0"/>
              <a:t> aut </a:t>
            </a:r>
            <a:r>
              <a:rPr lang="pl-PL" dirty="0" err="1"/>
              <a:t>odit</a:t>
            </a:r>
            <a:r>
              <a:rPr lang="pl-PL" dirty="0"/>
              <a:t> aut </a:t>
            </a:r>
            <a:r>
              <a:rPr lang="pl-PL" dirty="0" err="1"/>
              <a:t>fugit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consequuntur</a:t>
            </a:r>
            <a:r>
              <a:rPr lang="pl-PL" dirty="0"/>
              <a:t> </a:t>
            </a:r>
            <a:r>
              <a:rPr lang="pl-PL" dirty="0" err="1"/>
              <a:t>magni</a:t>
            </a:r>
            <a:r>
              <a:rPr lang="pl-PL" dirty="0"/>
              <a:t> </a:t>
            </a:r>
            <a:r>
              <a:rPr lang="pl-PL" dirty="0" err="1"/>
              <a:t>dolores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qui </a:t>
            </a:r>
            <a:r>
              <a:rPr lang="pl-PL" dirty="0" err="1"/>
              <a:t>ratione</a:t>
            </a:r>
            <a:r>
              <a:rPr lang="pl-PL" dirty="0"/>
              <a:t>.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3"/>
          </p:nvPr>
        </p:nvSpPr>
        <p:spPr>
          <a:xfrm>
            <a:off x="3583803" y="4242492"/>
            <a:ext cx="3022943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02" y="1937951"/>
            <a:ext cx="1072807" cy="956993"/>
          </a:xfrm>
          <a:prstGeom prst="rect">
            <a:avLst/>
          </a:prstGeom>
        </p:spPr>
      </p:pic>
      <p:cxnSp>
        <p:nvCxnSpPr>
          <p:cNvPr id="11" name="Łącznik prosty 10"/>
          <p:cNvCxnSpPr/>
          <p:nvPr userDrawn="1"/>
        </p:nvCxnSpPr>
        <p:spPr>
          <a:xfrm>
            <a:off x="0" y="4135395"/>
            <a:ext cx="6606746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3990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2145957" y="1937951"/>
            <a:ext cx="4852087" cy="2982098"/>
          </a:xfrm>
          <a:prstGeom prst="rect">
            <a:avLst/>
          </a:prstGeom>
          <a:solidFill>
            <a:srgbClr val="FCD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>
              <a:solidFill>
                <a:prstClr val="white"/>
              </a:solidFill>
            </a:endParaRP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2" hasCustomPrompt="1"/>
          </p:nvPr>
        </p:nvSpPr>
        <p:spPr>
          <a:xfrm>
            <a:off x="2537254" y="2435828"/>
            <a:ext cx="4069492" cy="1806664"/>
          </a:xfrm>
          <a:prstGeom prst="rect">
            <a:avLst/>
          </a:prstGeom>
        </p:spPr>
        <p:txBody>
          <a:bodyPr/>
          <a:lstStyle>
            <a:lvl1pPr marL="0" indent="540000">
              <a:buNone/>
              <a:defRPr sz="1400" i="1" baseline="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 dirty="0" err="1"/>
              <a:t>Eaque</a:t>
            </a:r>
            <a:r>
              <a:rPr lang="pl-PL" dirty="0"/>
              <a:t> </a:t>
            </a:r>
            <a:r>
              <a:rPr lang="pl-PL" dirty="0" err="1"/>
              <a:t>ipsa</a:t>
            </a:r>
            <a:r>
              <a:rPr lang="pl-PL" dirty="0"/>
              <a:t> </a:t>
            </a:r>
            <a:r>
              <a:rPr lang="pl-PL" dirty="0" err="1"/>
              <a:t>quae</a:t>
            </a:r>
            <a:r>
              <a:rPr lang="pl-PL" dirty="0"/>
              <a:t> ab illo </a:t>
            </a:r>
            <a:r>
              <a:rPr lang="pl-PL" dirty="0" err="1"/>
              <a:t>inventore</a:t>
            </a:r>
            <a:r>
              <a:rPr lang="pl-PL" dirty="0"/>
              <a:t> </a:t>
            </a:r>
            <a:r>
              <a:rPr lang="pl-PL" dirty="0" err="1"/>
              <a:t>veritatis</a:t>
            </a:r>
            <a:r>
              <a:rPr lang="pl-PL" dirty="0"/>
              <a:t> et quasi </a:t>
            </a:r>
            <a:r>
              <a:rPr lang="pl-PL" dirty="0" err="1"/>
              <a:t>architecto</a:t>
            </a:r>
            <a:r>
              <a:rPr lang="pl-PL" dirty="0"/>
              <a:t> </a:t>
            </a:r>
            <a:r>
              <a:rPr lang="pl-PL" dirty="0" err="1"/>
              <a:t>beatae</a:t>
            </a:r>
            <a:r>
              <a:rPr lang="pl-PL" dirty="0"/>
              <a:t> vitae dicta </a:t>
            </a:r>
            <a:r>
              <a:rPr lang="pl-PL" dirty="0" err="1"/>
              <a:t>sunt</a:t>
            </a:r>
            <a:r>
              <a:rPr lang="pl-PL" dirty="0"/>
              <a:t> </a:t>
            </a:r>
            <a:r>
              <a:rPr lang="pl-PL" dirty="0" err="1"/>
              <a:t>explicabo</a:t>
            </a:r>
            <a:r>
              <a:rPr lang="pl-PL" dirty="0"/>
              <a:t>.</a:t>
            </a:r>
          </a:p>
          <a:p>
            <a:pPr lvl="0"/>
            <a:r>
              <a:rPr lang="pl-PL" dirty="0" err="1"/>
              <a:t>Nemo</a:t>
            </a:r>
            <a:r>
              <a:rPr lang="pl-PL" dirty="0"/>
              <a:t> </a:t>
            </a:r>
            <a:r>
              <a:rPr lang="pl-PL" dirty="0" err="1"/>
              <a:t>enim</a:t>
            </a:r>
            <a:r>
              <a:rPr lang="pl-PL" dirty="0"/>
              <a:t> </a:t>
            </a:r>
            <a:r>
              <a:rPr lang="pl-PL" dirty="0" err="1"/>
              <a:t>ipsam</a:t>
            </a:r>
            <a:r>
              <a:rPr lang="pl-PL" dirty="0"/>
              <a:t> </a:t>
            </a:r>
            <a:r>
              <a:rPr lang="pl-PL" dirty="0" err="1"/>
              <a:t>voluptatem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voluptas</a:t>
            </a:r>
            <a:r>
              <a:rPr lang="pl-PL" dirty="0"/>
              <a:t> sit </a:t>
            </a:r>
            <a:r>
              <a:rPr lang="pl-PL" dirty="0" err="1"/>
              <a:t>aspernatur</a:t>
            </a:r>
            <a:r>
              <a:rPr lang="pl-PL" dirty="0"/>
              <a:t> aut </a:t>
            </a:r>
            <a:r>
              <a:rPr lang="pl-PL" dirty="0" err="1"/>
              <a:t>odit</a:t>
            </a:r>
            <a:r>
              <a:rPr lang="pl-PL" dirty="0"/>
              <a:t> aut </a:t>
            </a:r>
            <a:r>
              <a:rPr lang="pl-PL" dirty="0" err="1"/>
              <a:t>fugit</a:t>
            </a:r>
            <a:r>
              <a:rPr lang="pl-PL" dirty="0"/>
              <a:t>, </a:t>
            </a:r>
            <a:r>
              <a:rPr lang="pl-PL" dirty="0" err="1"/>
              <a:t>sed</a:t>
            </a:r>
            <a:r>
              <a:rPr lang="pl-PL" dirty="0"/>
              <a:t> </a:t>
            </a:r>
            <a:r>
              <a:rPr lang="pl-PL" dirty="0" err="1"/>
              <a:t>quia</a:t>
            </a:r>
            <a:r>
              <a:rPr lang="pl-PL" dirty="0"/>
              <a:t> </a:t>
            </a:r>
            <a:r>
              <a:rPr lang="pl-PL" dirty="0" err="1"/>
              <a:t>consequuntur</a:t>
            </a:r>
            <a:r>
              <a:rPr lang="pl-PL" dirty="0"/>
              <a:t> </a:t>
            </a:r>
            <a:r>
              <a:rPr lang="pl-PL" dirty="0" err="1"/>
              <a:t>magni</a:t>
            </a:r>
            <a:r>
              <a:rPr lang="pl-PL" dirty="0"/>
              <a:t> </a:t>
            </a:r>
            <a:r>
              <a:rPr lang="pl-PL" dirty="0" err="1"/>
              <a:t>dolores</a:t>
            </a:r>
            <a:r>
              <a:rPr lang="pl-PL" dirty="0"/>
              <a:t> </a:t>
            </a:r>
            <a:r>
              <a:rPr lang="pl-PL" dirty="0" err="1"/>
              <a:t>eos</a:t>
            </a:r>
            <a:r>
              <a:rPr lang="pl-PL" dirty="0"/>
              <a:t> qui </a:t>
            </a:r>
            <a:r>
              <a:rPr lang="pl-PL" dirty="0" err="1"/>
              <a:t>ratione</a:t>
            </a:r>
            <a:r>
              <a:rPr lang="pl-PL" dirty="0"/>
              <a:t>.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13"/>
          </p:nvPr>
        </p:nvSpPr>
        <p:spPr>
          <a:xfrm>
            <a:off x="3583803" y="4242492"/>
            <a:ext cx="3022943" cy="40322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02" y="1974878"/>
            <a:ext cx="1072807" cy="883139"/>
          </a:xfrm>
          <a:prstGeom prst="rect">
            <a:avLst/>
          </a:prstGeom>
        </p:spPr>
      </p:pic>
      <p:cxnSp>
        <p:nvCxnSpPr>
          <p:cNvPr id="11" name="Łącznik prosty 10"/>
          <p:cNvCxnSpPr/>
          <p:nvPr userDrawn="1"/>
        </p:nvCxnSpPr>
        <p:spPr>
          <a:xfrm>
            <a:off x="2145957" y="4135395"/>
            <a:ext cx="4460789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 userDrawn="1"/>
        </p:nvCxnSpPr>
        <p:spPr>
          <a:xfrm>
            <a:off x="0" y="4135395"/>
            <a:ext cx="2145957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7889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1349837" y="1533568"/>
            <a:ext cx="6444327" cy="3870643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350">
              <a:solidFill>
                <a:prstClr val="white"/>
              </a:solidFill>
            </a:endParaRPr>
          </a:p>
        </p:txBody>
      </p:sp>
      <p:sp>
        <p:nvSpPr>
          <p:cNvPr id="4" name="Symbol zastępczy obrazu 3"/>
          <p:cNvSpPr>
            <a:spLocks noGrp="1"/>
          </p:cNvSpPr>
          <p:nvPr>
            <p:ph type="pic" sz="quarter" idx="10"/>
          </p:nvPr>
        </p:nvSpPr>
        <p:spPr>
          <a:xfrm>
            <a:off x="905805" y="973008"/>
            <a:ext cx="2780686" cy="349476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 hasCustomPrompt="1"/>
          </p:nvPr>
        </p:nvSpPr>
        <p:spPr>
          <a:xfrm>
            <a:off x="4181583" y="2152627"/>
            <a:ext cx="3566506" cy="8289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3F5364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 dirty="0"/>
              <a:t>KLIKNIJ, ABY EDYTOWAĆ STYLE</a:t>
            </a:r>
          </a:p>
        </p:txBody>
      </p:sp>
      <p:sp>
        <p:nvSpPr>
          <p:cNvPr id="8" name="Symbol zastępczy tekstu 5"/>
          <p:cNvSpPr>
            <a:spLocks noGrp="1"/>
          </p:cNvSpPr>
          <p:nvPr>
            <p:ph type="body" sz="quarter" idx="12"/>
          </p:nvPr>
        </p:nvSpPr>
        <p:spPr>
          <a:xfrm>
            <a:off x="4181582" y="2993861"/>
            <a:ext cx="3566507" cy="3352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F5364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Symbol zastępczy tekstu 5"/>
          <p:cNvSpPr>
            <a:spLocks noGrp="1"/>
          </p:cNvSpPr>
          <p:nvPr>
            <p:ph type="body" sz="quarter" idx="13"/>
          </p:nvPr>
        </p:nvSpPr>
        <p:spPr>
          <a:xfrm>
            <a:off x="4632647" y="3847572"/>
            <a:ext cx="3168676" cy="3352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F5364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4632648" y="4180259"/>
            <a:ext cx="3168676" cy="3352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3F5364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pic>
        <p:nvPicPr>
          <p:cNvPr id="3" name="Obraz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683" y="3786656"/>
            <a:ext cx="494603" cy="39245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580" y="4200847"/>
            <a:ext cx="397833" cy="28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490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fld id="{ADDAC350-99E2-4D88-9B86-349858A2E6C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282483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26573E64-A716-4CC8-B56D-9D887B216C4D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54193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83DE4F-CE29-4377-A86A-C33FEAAF361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95887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A19826-F001-48BC-B033-F7B6307FFF6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708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Symbol zastępczy tekstu 8"/>
          <p:cNvSpPr>
            <a:spLocks noGrp="1"/>
          </p:cNvSpPr>
          <p:nvPr>
            <p:ph type="body" sz="quarter" idx="10" hasCustomPrompt="1"/>
          </p:nvPr>
        </p:nvSpPr>
        <p:spPr>
          <a:xfrm>
            <a:off x="2748756" y="511252"/>
            <a:ext cx="3646488" cy="309245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0000">
                <a:solidFill>
                  <a:srgbClr val="FDE4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pl-PL" dirty="0"/>
              <a:t>1</a:t>
            </a:r>
          </a:p>
        </p:txBody>
      </p:sp>
      <p:sp>
        <p:nvSpPr>
          <p:cNvPr id="13" name="Tytuł 10"/>
          <p:cNvSpPr>
            <a:spLocks noGrp="1"/>
          </p:cNvSpPr>
          <p:nvPr>
            <p:ph type="title"/>
          </p:nvPr>
        </p:nvSpPr>
        <p:spPr>
          <a:xfrm>
            <a:off x="628650" y="2059946"/>
            <a:ext cx="7886700" cy="1515633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5261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0958"/>
            <a:ext cx="9144000" cy="230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715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9626C42-E75F-4E03-B750-D2B0C391E6C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104483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6" y="147090"/>
            <a:ext cx="8837225" cy="562462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2"/>
          <a:stretch/>
        </p:blipFill>
        <p:spPr>
          <a:xfrm>
            <a:off x="144917" y="147090"/>
            <a:ext cx="8837225" cy="5605124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2700866" y="147090"/>
            <a:ext cx="3725328" cy="48636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2700866" y="2146328"/>
            <a:ext cx="3725328" cy="1319428"/>
          </a:xfrm>
          <a:prstGeom prst="rect">
            <a:avLst/>
          </a:prstGeom>
        </p:spPr>
        <p:txBody>
          <a:bodyPr lIns="360000" rIns="360000"/>
          <a:lstStyle>
            <a:lvl1pPr algn="ctr">
              <a:defRPr sz="24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2700866" y="4493576"/>
            <a:ext cx="3725328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4F6272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Łódź, 30 sierpnia 2016 roku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6" y="5326056"/>
            <a:ext cx="3725328" cy="89555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06" y="5644168"/>
            <a:ext cx="3181849" cy="26210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7" y="429734"/>
            <a:ext cx="1806486" cy="1190353"/>
          </a:xfrm>
          <a:prstGeom prst="rect">
            <a:avLst/>
          </a:prstGeom>
        </p:spPr>
      </p:pic>
      <p:sp>
        <p:nvSpPr>
          <p:cNvPr id="13" name="Symbol zastępczy tekstu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0866" y="4099296"/>
            <a:ext cx="3725328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 dirty="0"/>
              <a:t>Jan Kowalski</a:t>
            </a:r>
          </a:p>
        </p:txBody>
      </p:sp>
    </p:spTree>
    <p:extLst>
      <p:ext uri="{BB962C8B-B14F-4D97-AF65-F5344CB8AC3E}">
        <p14:creationId xmlns:p14="http://schemas.microsoft.com/office/powerpoint/2010/main" val="23665310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1" y="0"/>
            <a:ext cx="4572000" cy="6858000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9514" y="354851"/>
            <a:ext cx="3624648" cy="9705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A19826-F001-48BC-B033-F7B6307FFF6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>
          <a:xfrm>
            <a:off x="5429250" y="560388"/>
            <a:ext cx="3262313" cy="238125"/>
          </a:xfrm>
        </p:spPr>
        <p:txBody>
          <a:bodyPr>
            <a:noAutofit/>
          </a:bodyPr>
          <a:lstStyle>
            <a:lvl1pPr marL="0" indent="0" algn="r">
              <a:buNone/>
              <a:defRPr sz="1050">
                <a:solidFill>
                  <a:srgbClr val="52615D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22" name="Łącznik prosty 21"/>
          <p:cNvCxnSpPr/>
          <p:nvPr userDrawn="1"/>
        </p:nvCxnSpPr>
        <p:spPr>
          <a:xfrm>
            <a:off x="4209535" y="832022"/>
            <a:ext cx="4456670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6948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9514" y="354851"/>
            <a:ext cx="3624648" cy="9705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A19826-F001-48BC-B033-F7B6307FFF6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>
          <a:xfrm>
            <a:off x="5429250" y="560388"/>
            <a:ext cx="3262313" cy="238125"/>
          </a:xfrm>
        </p:spPr>
        <p:txBody>
          <a:bodyPr>
            <a:noAutofit/>
          </a:bodyPr>
          <a:lstStyle>
            <a:lvl1pPr marL="0" indent="0" algn="r">
              <a:buNone/>
              <a:defRPr sz="1050">
                <a:solidFill>
                  <a:srgbClr val="52615D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22" name="Łącznik prosty 21"/>
          <p:cNvCxnSpPr/>
          <p:nvPr userDrawn="1"/>
        </p:nvCxnSpPr>
        <p:spPr>
          <a:xfrm>
            <a:off x="4209535" y="832022"/>
            <a:ext cx="4456670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09304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0" y="0"/>
            <a:ext cx="9143999" cy="4572000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9514" y="354851"/>
            <a:ext cx="3624648" cy="9705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A19826-F001-48BC-B033-F7B6307FFF6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>
          <a:xfrm>
            <a:off x="5429250" y="560388"/>
            <a:ext cx="3262313" cy="238125"/>
          </a:xfrm>
        </p:spPr>
        <p:txBody>
          <a:bodyPr>
            <a:noAutofit/>
          </a:bodyPr>
          <a:lstStyle>
            <a:lvl1pPr marL="0" indent="0" algn="r">
              <a:buNone/>
              <a:defRPr sz="1050">
                <a:solidFill>
                  <a:srgbClr val="52615D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8" name="Łącznik prosty 7"/>
          <p:cNvCxnSpPr/>
          <p:nvPr userDrawn="1"/>
        </p:nvCxnSpPr>
        <p:spPr>
          <a:xfrm>
            <a:off x="4209535" y="832022"/>
            <a:ext cx="4456670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4017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9514" y="354851"/>
            <a:ext cx="3624648" cy="9705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A19826-F001-48BC-B033-F7B6307FFF6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tekstu 8"/>
          <p:cNvSpPr>
            <a:spLocks noGrp="1"/>
          </p:cNvSpPr>
          <p:nvPr>
            <p:ph type="body" sz="quarter" idx="13"/>
          </p:nvPr>
        </p:nvSpPr>
        <p:spPr>
          <a:xfrm>
            <a:off x="5429250" y="560388"/>
            <a:ext cx="3262313" cy="238125"/>
          </a:xfrm>
        </p:spPr>
        <p:txBody>
          <a:bodyPr>
            <a:noAutofit/>
          </a:bodyPr>
          <a:lstStyle>
            <a:lvl1pPr marL="0" indent="0" algn="r">
              <a:buNone/>
              <a:defRPr sz="1050">
                <a:solidFill>
                  <a:srgbClr val="52615D"/>
                </a:solidFill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cxnSp>
        <p:nvCxnSpPr>
          <p:cNvPr id="22" name="Łącznik prosty 21"/>
          <p:cNvCxnSpPr/>
          <p:nvPr userDrawn="1"/>
        </p:nvCxnSpPr>
        <p:spPr>
          <a:xfrm>
            <a:off x="4209535" y="832022"/>
            <a:ext cx="4456670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304522"/>
            <a:ext cx="512022" cy="414494"/>
          </a:xfrm>
          <a:prstGeom prst="rect">
            <a:avLst/>
          </a:prstGeom>
        </p:spPr>
      </p:pic>
      <p:cxnSp>
        <p:nvCxnSpPr>
          <p:cNvPr id="11" name="Łącznik prosty 10"/>
          <p:cNvCxnSpPr/>
          <p:nvPr userDrawn="1"/>
        </p:nvCxnSpPr>
        <p:spPr>
          <a:xfrm>
            <a:off x="8398722" y="6304522"/>
            <a:ext cx="0" cy="414494"/>
          </a:xfrm>
          <a:prstGeom prst="line">
            <a:avLst/>
          </a:prstGeom>
          <a:ln w="19050">
            <a:solidFill>
              <a:srgbClr val="FCD9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47199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obrazu 6"/>
          <p:cNvSpPr>
            <a:spLocks noGrp="1"/>
          </p:cNvSpPr>
          <p:nvPr>
            <p:ph type="pic" sz="quarter" idx="13"/>
          </p:nvPr>
        </p:nvSpPr>
        <p:spPr>
          <a:xfrm>
            <a:off x="4563548" y="0"/>
            <a:ext cx="4579937" cy="6858000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9514" y="354851"/>
            <a:ext cx="3624648" cy="97051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2A19826-F001-48BC-B033-F7B6307FFF6C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1" name="Obraz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304522"/>
            <a:ext cx="512022" cy="414494"/>
          </a:xfrm>
          <a:prstGeom prst="rect">
            <a:avLst/>
          </a:prstGeom>
        </p:spPr>
      </p:pic>
      <p:cxnSp>
        <p:nvCxnSpPr>
          <p:cNvPr id="12" name="Łącznik prosty 11"/>
          <p:cNvCxnSpPr/>
          <p:nvPr userDrawn="1"/>
        </p:nvCxnSpPr>
        <p:spPr>
          <a:xfrm>
            <a:off x="8398722" y="6304522"/>
            <a:ext cx="0" cy="414494"/>
          </a:xfrm>
          <a:prstGeom prst="line">
            <a:avLst/>
          </a:prstGeom>
          <a:ln w="19050">
            <a:solidFill>
              <a:srgbClr val="FCD9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/>
          <p:cNvCxnSpPr/>
          <p:nvPr userDrawn="1"/>
        </p:nvCxnSpPr>
        <p:spPr>
          <a:xfrm>
            <a:off x="4209535" y="832022"/>
            <a:ext cx="4456670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5239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" b="1398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09508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420" y="1156676"/>
            <a:ext cx="2627159" cy="1731121"/>
          </a:xfrm>
          <a:prstGeom prst="rect">
            <a:avLst/>
          </a:prstGeom>
        </p:spPr>
      </p:pic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628650" y="3167512"/>
            <a:ext cx="78867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3F5364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0" hasCustomPrompt="1"/>
          </p:nvPr>
        </p:nvSpPr>
        <p:spPr>
          <a:xfrm>
            <a:off x="2403474" y="4803486"/>
            <a:ext cx="4337050" cy="40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3F5364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sz="2400" dirty="0"/>
              <a:t>Jan Kowalski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2403474" y="5283447"/>
            <a:ext cx="4337050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3F5364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Łódź, 30 sierpnia 2016 roku</a:t>
            </a:r>
          </a:p>
        </p:txBody>
      </p:sp>
    </p:spTree>
    <p:extLst>
      <p:ext uri="{BB962C8B-B14F-4D97-AF65-F5344CB8AC3E}">
        <p14:creationId xmlns:p14="http://schemas.microsoft.com/office/powerpoint/2010/main" val="8216969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" b="1398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5"/>
          <a:stretch/>
        </p:blipFill>
        <p:spPr>
          <a:xfrm>
            <a:off x="-20548" y="0"/>
            <a:ext cx="9164548" cy="685800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4" y="1156676"/>
            <a:ext cx="2627159" cy="1731121"/>
          </a:xfrm>
          <a:prstGeom prst="rect">
            <a:avLst/>
          </a:prstGeom>
        </p:spPr>
      </p:pic>
      <p:sp>
        <p:nvSpPr>
          <p:cNvPr id="11" name="Tytuł 10"/>
          <p:cNvSpPr>
            <a:spLocks noGrp="1"/>
          </p:cNvSpPr>
          <p:nvPr>
            <p:ph type="title" hasCustomPrompt="1"/>
          </p:nvPr>
        </p:nvSpPr>
        <p:spPr>
          <a:xfrm>
            <a:off x="0" y="3167512"/>
            <a:ext cx="6349429" cy="1325563"/>
          </a:xfrm>
          <a:prstGeom prst="rect">
            <a:avLst/>
          </a:prstGeom>
        </p:spPr>
        <p:txBody>
          <a:bodyPr/>
          <a:lstStyle>
            <a:lvl1pPr algn="ctr">
              <a:defRPr baseline="0">
                <a:solidFill>
                  <a:srgbClr val="3F5364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 dirty="0"/>
              <a:t>Dziękujemy za uwagę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6678201" y="4876682"/>
            <a:ext cx="2465799" cy="81520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rgbClr val="3F5364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Kancelaria Prawno-Podatkowa</a:t>
            </a:r>
          </a:p>
          <a:p>
            <a:pPr lvl="0"/>
            <a:r>
              <a:rPr lang="pl-PL" dirty="0"/>
              <a:t>ul. Tylna 4c lok. 1</a:t>
            </a:r>
          </a:p>
          <a:p>
            <a:pPr lvl="0"/>
            <a:r>
              <a:rPr lang="pl-PL" dirty="0"/>
              <a:t>90-348 Łódź</a:t>
            </a:r>
          </a:p>
        </p:txBody>
      </p:sp>
      <p:pic>
        <p:nvPicPr>
          <p:cNvPr id="2" name="Obraz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78" y="6143392"/>
            <a:ext cx="3181849" cy="262106"/>
          </a:xfrm>
          <a:prstGeom prst="rect">
            <a:avLst/>
          </a:prstGeom>
        </p:spPr>
      </p:pic>
      <p:sp>
        <p:nvSpPr>
          <p:cNvPr id="12" name="Symbol zastępczy tekstu 4"/>
          <p:cNvSpPr>
            <a:spLocks noGrp="1"/>
          </p:cNvSpPr>
          <p:nvPr>
            <p:ph type="body" sz="quarter" idx="12" hasCustomPrompt="1"/>
          </p:nvPr>
        </p:nvSpPr>
        <p:spPr>
          <a:xfrm>
            <a:off x="6667927" y="4561255"/>
            <a:ext cx="2486347" cy="3154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1">
                <a:solidFill>
                  <a:srgbClr val="3F5364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Mariański </a:t>
            </a:r>
            <a:r>
              <a:rPr lang="pl-PL" dirty="0" err="1"/>
              <a:t>Group</a:t>
            </a:r>
            <a:endParaRPr lang="pl-PL" dirty="0"/>
          </a:p>
        </p:txBody>
      </p:sp>
      <p:sp>
        <p:nvSpPr>
          <p:cNvPr id="13" name="Symbol zastępczy tekstu 4"/>
          <p:cNvSpPr>
            <a:spLocks noGrp="1"/>
          </p:cNvSpPr>
          <p:nvPr>
            <p:ph type="body" sz="quarter" idx="13" hasCustomPrompt="1"/>
          </p:nvPr>
        </p:nvSpPr>
        <p:spPr>
          <a:xfrm>
            <a:off x="6667927" y="6061752"/>
            <a:ext cx="2465799" cy="5548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>
                <a:solidFill>
                  <a:srgbClr val="3F5364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kancelaria@marianskigroup.pl</a:t>
            </a:r>
          </a:p>
          <a:p>
            <a:pPr lvl="0"/>
            <a:r>
              <a:rPr lang="pl-PL" dirty="0"/>
              <a:t>www.marianskigroup.pl</a:t>
            </a:r>
          </a:p>
        </p:txBody>
      </p:sp>
    </p:spTree>
    <p:extLst>
      <p:ext uri="{BB962C8B-B14F-4D97-AF65-F5344CB8AC3E}">
        <p14:creationId xmlns:p14="http://schemas.microsoft.com/office/powerpoint/2010/main" val="41399764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6" y="147090"/>
            <a:ext cx="8837225" cy="562462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2" r="15895" b="26245"/>
          <a:stretch/>
        </p:blipFill>
        <p:spPr>
          <a:xfrm>
            <a:off x="153386" y="147089"/>
            <a:ext cx="8837225" cy="5624623"/>
          </a:xfrm>
          <a:prstGeom prst="rect">
            <a:avLst/>
          </a:prstGeom>
        </p:spPr>
      </p:pic>
      <p:sp>
        <p:nvSpPr>
          <p:cNvPr id="7" name="Prostokąt 6"/>
          <p:cNvSpPr/>
          <p:nvPr userDrawn="1"/>
        </p:nvSpPr>
        <p:spPr>
          <a:xfrm>
            <a:off x="2700866" y="147090"/>
            <a:ext cx="3725328" cy="486362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2700866" y="2146328"/>
            <a:ext cx="3725328" cy="1319428"/>
          </a:xfrm>
          <a:prstGeom prst="rect">
            <a:avLst/>
          </a:prstGeom>
        </p:spPr>
        <p:txBody>
          <a:bodyPr lIns="360000" rIns="360000"/>
          <a:lstStyle>
            <a:lvl1pPr algn="ctr">
              <a:defRPr sz="24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 hasCustomPrompt="1"/>
          </p:nvPr>
        </p:nvSpPr>
        <p:spPr>
          <a:xfrm>
            <a:off x="2700866" y="4493576"/>
            <a:ext cx="3725328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rgbClr val="4F6272"/>
                </a:solidFill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</a:lstStyle>
          <a:p>
            <a:pPr lvl="0"/>
            <a:r>
              <a:rPr lang="pl-PL" dirty="0"/>
              <a:t>Łódź, 30 sierpnia 2016 roku</a:t>
            </a:r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866" y="5326056"/>
            <a:ext cx="3725328" cy="89555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06" y="5644168"/>
            <a:ext cx="3181849" cy="26210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287" y="429734"/>
            <a:ext cx="1806486" cy="1190353"/>
          </a:xfrm>
          <a:prstGeom prst="rect">
            <a:avLst/>
          </a:prstGeom>
        </p:spPr>
      </p:pic>
      <p:sp>
        <p:nvSpPr>
          <p:cNvPr id="13" name="Symbol zastępczy tekstu 4"/>
          <p:cNvSpPr>
            <a:spLocks noGrp="1"/>
          </p:cNvSpPr>
          <p:nvPr>
            <p:ph type="body" sz="quarter" idx="12" hasCustomPrompt="1"/>
          </p:nvPr>
        </p:nvSpPr>
        <p:spPr>
          <a:xfrm>
            <a:off x="2700866" y="4099296"/>
            <a:ext cx="3725328" cy="3570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pPr lvl="0"/>
            <a:r>
              <a:rPr lang="pl-PL" dirty="0"/>
              <a:t>Jan Kowalski</a:t>
            </a:r>
          </a:p>
        </p:txBody>
      </p:sp>
    </p:spTree>
    <p:extLst>
      <p:ext uri="{BB962C8B-B14F-4D97-AF65-F5344CB8AC3E}">
        <p14:creationId xmlns:p14="http://schemas.microsoft.com/office/powerpoint/2010/main" val="3437062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88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15.xml"/><Relationship Id="rId7" Type="http://schemas.openxmlformats.org/officeDocument/2006/relationships/theme" Target="../theme/theme13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22.xml"/><Relationship Id="rId9" Type="http://schemas.openxmlformats.org/officeDocument/2006/relationships/image" Target="../media/image20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95C4C-A5E0-498A-83ED-A9576A305DE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279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92" r:id="rId3"/>
    <p:sldLayoutId id="2147483695" r:id="rId4"/>
    <p:sldLayoutId id="2147483665" r:id="rId5"/>
    <p:sldLayoutId id="2147483667" r:id="rId6"/>
    <p:sldLayoutId id="2147483693" r:id="rId7"/>
    <p:sldLayoutId id="2147483694" r:id="rId8"/>
    <p:sldLayoutId id="2147483677" r:id="rId9"/>
    <p:sldLayoutId id="2147483676" r:id="rId10"/>
    <p:sldLayoutId id="2147483688" r:id="rId11"/>
    <p:sldLayoutId id="2147483689" r:id="rId12"/>
    <p:sldLayoutId id="2147483690" r:id="rId13"/>
    <p:sldLayoutId id="2147483691" r:id="rId14"/>
    <p:sldLayoutId id="2147483662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842482"/>
            <a:ext cx="9144000" cy="6015518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54851"/>
            <a:ext cx="7886700" cy="970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179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91D"/>
                </a:solidFill>
                <a:latin typeface="Calendas Plus" panose="02000503000000020003" pitchFamily="50" charset="0"/>
              </a:defRPr>
            </a:lvl1pPr>
          </a:lstStyle>
          <a:p>
            <a:fld id="{DA3EB09D-E312-4E3B-AFA8-137F97ACBA91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304522"/>
            <a:ext cx="512022" cy="414494"/>
          </a:xfrm>
          <a:prstGeom prst="rect">
            <a:avLst/>
          </a:prstGeom>
        </p:spPr>
      </p:pic>
      <p:cxnSp>
        <p:nvCxnSpPr>
          <p:cNvPr id="10" name="Łącznik prosty 9"/>
          <p:cNvCxnSpPr/>
          <p:nvPr userDrawn="1"/>
        </p:nvCxnSpPr>
        <p:spPr>
          <a:xfrm>
            <a:off x="8398722" y="6304522"/>
            <a:ext cx="0" cy="414494"/>
          </a:xfrm>
          <a:prstGeom prst="line">
            <a:avLst/>
          </a:prstGeom>
          <a:ln w="19050">
            <a:solidFill>
              <a:srgbClr val="FCD9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41B1-233C-4D16-97AB-41CD509CC3D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4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8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3F5364"/>
          </a:solidFill>
          <a:latin typeface="Fira Sans" panose="020B0503050000020004" pitchFamily="34" charset="0"/>
          <a:ea typeface="Fira Sans" panose="020B050305000002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F5364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F5364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F5364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364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364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54851"/>
            <a:ext cx="3325512" cy="970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179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91D"/>
                </a:solidFill>
                <a:latin typeface="Calendas Plus" panose="02000503000000020003" pitchFamily="50" charset="0"/>
              </a:defRPr>
            </a:lvl1pPr>
          </a:lstStyle>
          <a:p>
            <a:fld id="{DA3EB09D-E312-4E3B-AFA8-137F97ACBA91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304522"/>
            <a:ext cx="512022" cy="414494"/>
          </a:xfrm>
          <a:prstGeom prst="rect">
            <a:avLst/>
          </a:prstGeom>
        </p:spPr>
      </p:pic>
      <p:cxnSp>
        <p:nvCxnSpPr>
          <p:cNvPr id="10" name="Łącznik prosty 9"/>
          <p:cNvCxnSpPr/>
          <p:nvPr userDrawn="1"/>
        </p:nvCxnSpPr>
        <p:spPr>
          <a:xfrm>
            <a:off x="8398722" y="6304522"/>
            <a:ext cx="0" cy="414494"/>
          </a:xfrm>
          <a:prstGeom prst="line">
            <a:avLst/>
          </a:prstGeom>
          <a:ln w="19050">
            <a:solidFill>
              <a:srgbClr val="FCD9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41B1-233C-4D16-97AB-41CD509CC3D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53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3F5364"/>
          </a:solidFill>
          <a:latin typeface="Fira Sans" panose="020B0503050000020004" pitchFamily="34" charset="0"/>
          <a:ea typeface="Fira Sans" panose="020B050305000002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F5364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F5364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F5364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364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364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95C4C-A5E0-498A-83ED-A9576A305DE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04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842482"/>
            <a:ext cx="9144000" cy="6015518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54851"/>
            <a:ext cx="7886700" cy="970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179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91D"/>
                </a:solidFill>
                <a:latin typeface="Calendas Plus" panose="02000503000000020003" pitchFamily="50" charset="0"/>
              </a:defRPr>
            </a:lvl1pPr>
          </a:lstStyle>
          <a:p>
            <a:fld id="{DA3EB09D-E312-4E3B-AFA8-137F97ACBA91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304522"/>
            <a:ext cx="512022" cy="414494"/>
          </a:xfrm>
          <a:prstGeom prst="rect">
            <a:avLst/>
          </a:prstGeom>
        </p:spPr>
      </p:pic>
      <p:cxnSp>
        <p:nvCxnSpPr>
          <p:cNvPr id="10" name="Łącznik prosty 9"/>
          <p:cNvCxnSpPr/>
          <p:nvPr userDrawn="1"/>
        </p:nvCxnSpPr>
        <p:spPr>
          <a:xfrm>
            <a:off x="8398722" y="6304522"/>
            <a:ext cx="0" cy="414494"/>
          </a:xfrm>
          <a:prstGeom prst="line">
            <a:avLst/>
          </a:prstGeom>
          <a:ln w="19050">
            <a:solidFill>
              <a:srgbClr val="FCD9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41B1-233C-4D16-97AB-41CD509CC3D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14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3F5364"/>
          </a:solidFill>
          <a:latin typeface="Fira Sans" panose="020B0503050000020004" pitchFamily="34" charset="0"/>
          <a:ea typeface="Fira Sans" panose="020B050305000002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F5364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F5364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F5364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364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364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842482"/>
            <a:ext cx="9144000" cy="6015518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54851"/>
            <a:ext cx="7886700" cy="970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179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9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A3EB09D-E312-4E3B-AFA8-137F97ACBA91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304522"/>
            <a:ext cx="512022" cy="414494"/>
          </a:xfrm>
          <a:prstGeom prst="rect">
            <a:avLst/>
          </a:prstGeom>
        </p:spPr>
      </p:pic>
      <p:cxnSp>
        <p:nvCxnSpPr>
          <p:cNvPr id="10" name="Łącznik prosty 9"/>
          <p:cNvCxnSpPr/>
          <p:nvPr userDrawn="1"/>
        </p:nvCxnSpPr>
        <p:spPr>
          <a:xfrm>
            <a:off x="8398722" y="6304522"/>
            <a:ext cx="0" cy="414494"/>
          </a:xfrm>
          <a:prstGeom prst="line">
            <a:avLst/>
          </a:prstGeom>
          <a:ln w="19050">
            <a:solidFill>
              <a:srgbClr val="FCD9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35341B1-233C-4D16-97AB-41CD509CC3D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8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3F53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F53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F53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F53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3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3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842482"/>
            <a:ext cx="9144000" cy="6015518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54851"/>
            <a:ext cx="7886700" cy="970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179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9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A3EB09D-E312-4E3B-AFA8-137F97ACBA91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304522"/>
            <a:ext cx="512022" cy="414494"/>
          </a:xfrm>
          <a:prstGeom prst="rect">
            <a:avLst/>
          </a:prstGeom>
        </p:spPr>
      </p:pic>
      <p:cxnSp>
        <p:nvCxnSpPr>
          <p:cNvPr id="10" name="Łącznik prosty 9"/>
          <p:cNvCxnSpPr/>
          <p:nvPr userDrawn="1"/>
        </p:nvCxnSpPr>
        <p:spPr>
          <a:xfrm>
            <a:off x="8398722" y="6304522"/>
            <a:ext cx="0" cy="414494"/>
          </a:xfrm>
          <a:prstGeom prst="line">
            <a:avLst/>
          </a:prstGeom>
          <a:ln w="19050">
            <a:solidFill>
              <a:srgbClr val="FCD9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35341B1-233C-4D16-97AB-41CD509CC3DA}" type="datetime1">
              <a:rPr lang="pl-PL" smtClean="0"/>
              <a:pPr/>
              <a:t>2017-01-09</a:t>
            </a:fld>
            <a:endParaRPr lang="pl-PL" dirty="0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714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3F53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F53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F53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F53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3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3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54851"/>
            <a:ext cx="3325512" cy="970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179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9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A3EB09D-E312-4E3B-AFA8-137F97ACBA91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304522"/>
            <a:ext cx="512022" cy="414494"/>
          </a:xfrm>
          <a:prstGeom prst="rect">
            <a:avLst/>
          </a:prstGeom>
        </p:spPr>
      </p:pic>
      <p:cxnSp>
        <p:nvCxnSpPr>
          <p:cNvPr id="10" name="Łącznik prosty 9"/>
          <p:cNvCxnSpPr/>
          <p:nvPr userDrawn="1"/>
        </p:nvCxnSpPr>
        <p:spPr>
          <a:xfrm>
            <a:off x="8398722" y="6304522"/>
            <a:ext cx="0" cy="414494"/>
          </a:xfrm>
          <a:prstGeom prst="line">
            <a:avLst/>
          </a:prstGeom>
          <a:ln w="19050">
            <a:solidFill>
              <a:srgbClr val="FCD9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35341B1-233C-4D16-97AB-41CD509CC3DA}" type="datetime1">
              <a:rPr lang="pl-PL" smtClean="0"/>
              <a:pPr/>
              <a:t>2017-01-09</a:t>
            </a:fld>
            <a:endParaRPr lang="pl-PL" dirty="0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780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6" r:id="rId2"/>
    <p:sldLayoutId id="2147483684" r:id="rId3"/>
    <p:sldLayoutId id="2147483685" r:id="rId4"/>
    <p:sldLayoutId id="2147483687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3F53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F53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F53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F53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3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3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95C4C-A5E0-498A-83ED-A9576A305DE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40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54851"/>
            <a:ext cx="3325512" cy="970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179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91D"/>
                </a:solidFill>
                <a:latin typeface="Calendas Plus" panose="02000503000000020003" pitchFamily="50" charset="0"/>
              </a:defRPr>
            </a:lvl1pPr>
          </a:lstStyle>
          <a:p>
            <a:fld id="{DA3EB09D-E312-4E3B-AFA8-137F97ACBA91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304522"/>
            <a:ext cx="512022" cy="414494"/>
          </a:xfrm>
          <a:prstGeom prst="rect">
            <a:avLst/>
          </a:prstGeom>
        </p:spPr>
      </p:pic>
      <p:cxnSp>
        <p:nvCxnSpPr>
          <p:cNvPr id="10" name="Łącznik prosty 9"/>
          <p:cNvCxnSpPr/>
          <p:nvPr userDrawn="1"/>
        </p:nvCxnSpPr>
        <p:spPr>
          <a:xfrm>
            <a:off x="8398722" y="6304522"/>
            <a:ext cx="0" cy="414494"/>
          </a:xfrm>
          <a:prstGeom prst="line">
            <a:avLst/>
          </a:prstGeom>
          <a:ln w="19050">
            <a:solidFill>
              <a:srgbClr val="FCD9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41B1-233C-4D16-97AB-41CD509CC3D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58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rgbClr val="3F5364"/>
          </a:solidFill>
          <a:latin typeface="Fira Sans" panose="020B0503050000020004" pitchFamily="34" charset="0"/>
          <a:ea typeface="Fira Sans" panose="020B050305000002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F5364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F5364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F5364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364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364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842482"/>
            <a:ext cx="9144000" cy="6015518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54851"/>
            <a:ext cx="7886700" cy="970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179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91D"/>
                </a:solidFill>
                <a:latin typeface="Calendas Plus" panose="02000503000000020003" pitchFamily="50" charset="0"/>
              </a:defRPr>
            </a:lvl1pPr>
          </a:lstStyle>
          <a:p>
            <a:fld id="{DA3EB09D-E312-4E3B-AFA8-137F97ACBA91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304522"/>
            <a:ext cx="512022" cy="414494"/>
          </a:xfrm>
          <a:prstGeom prst="rect">
            <a:avLst/>
          </a:prstGeom>
        </p:spPr>
      </p:pic>
      <p:cxnSp>
        <p:nvCxnSpPr>
          <p:cNvPr id="10" name="Łącznik prosty 9"/>
          <p:cNvCxnSpPr/>
          <p:nvPr userDrawn="1"/>
        </p:nvCxnSpPr>
        <p:spPr>
          <a:xfrm>
            <a:off x="8398722" y="6304522"/>
            <a:ext cx="0" cy="414494"/>
          </a:xfrm>
          <a:prstGeom prst="line">
            <a:avLst/>
          </a:prstGeom>
          <a:ln w="19050">
            <a:solidFill>
              <a:srgbClr val="FCD9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41B1-233C-4D16-97AB-41CD509CC3D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579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3F5364"/>
          </a:solidFill>
          <a:latin typeface="Fira Sans" panose="020B0503050000020004" pitchFamily="34" charset="0"/>
          <a:ea typeface="Fira Sans" panose="020B050305000002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F5364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F5364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F5364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364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364"/>
          </a:solidFill>
          <a:latin typeface="Fira Sans Light" panose="020B0403050000020004" pitchFamily="34" charset="0"/>
          <a:ea typeface="Fira Sans Light" panose="020B04030500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95C4C-A5E0-498A-83ED-A9576A305DE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28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0" y="842482"/>
            <a:ext cx="9144000" cy="6015518"/>
          </a:xfrm>
          <a:prstGeom prst="rect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54851"/>
            <a:ext cx="7886700" cy="970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179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CD91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A3EB09D-E312-4E3B-AFA8-137F97ACBA91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304522"/>
            <a:ext cx="512022" cy="414494"/>
          </a:xfrm>
          <a:prstGeom prst="rect">
            <a:avLst/>
          </a:prstGeom>
        </p:spPr>
      </p:pic>
      <p:cxnSp>
        <p:nvCxnSpPr>
          <p:cNvPr id="10" name="Łącznik prosty 9"/>
          <p:cNvCxnSpPr/>
          <p:nvPr userDrawn="1"/>
        </p:nvCxnSpPr>
        <p:spPr>
          <a:xfrm>
            <a:off x="8398722" y="6304522"/>
            <a:ext cx="0" cy="414494"/>
          </a:xfrm>
          <a:prstGeom prst="line">
            <a:avLst/>
          </a:prstGeom>
          <a:ln w="19050">
            <a:solidFill>
              <a:srgbClr val="FCD9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35341B1-233C-4D16-97AB-41CD509CC3D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3F53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F53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F53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F53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3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F5364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95C4C-A5E0-498A-83ED-A9576A305DE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8560" y="1579658"/>
            <a:ext cx="4549940" cy="1319428"/>
          </a:xfrm>
        </p:spPr>
        <p:txBody>
          <a:bodyPr/>
          <a:lstStyle/>
          <a:p>
            <a:br>
              <a:rPr lang="pl-PL" dirty="0"/>
            </a:br>
            <a:r>
              <a:rPr lang="pl-PL" b="1" dirty="0"/>
              <a:t>Co przyniesie </a:t>
            </a:r>
            <a:br>
              <a:rPr lang="pl-PL" b="1" dirty="0"/>
            </a:br>
            <a:r>
              <a:rPr lang="pl-PL" b="1" dirty="0"/>
              <a:t>rok 2017 </a:t>
            </a:r>
            <a:br>
              <a:rPr lang="pl-PL" b="1" dirty="0"/>
            </a:br>
            <a:r>
              <a:rPr lang="pl-PL" b="1" dirty="0"/>
              <a:t>- zmiany w prawie </a:t>
            </a:r>
            <a:br>
              <a:rPr lang="pl-PL" b="1" dirty="0"/>
            </a:br>
            <a:r>
              <a:rPr lang="pl-PL" b="1" dirty="0"/>
              <a:t>i podatkach</a:t>
            </a:r>
            <a:br>
              <a:rPr lang="pl-PL" b="1" dirty="0"/>
            </a:br>
            <a:br>
              <a:rPr lang="pl-PL" b="1" dirty="0"/>
            </a:br>
            <a:r>
              <a:rPr lang="pl-PL" sz="1400" dirty="0" err="1"/>
              <a:t>apl</a:t>
            </a:r>
            <a:r>
              <a:rPr lang="pl-PL" sz="1400" dirty="0"/>
              <a:t>. </a:t>
            </a:r>
            <a:r>
              <a:rPr lang="pl-PL" sz="1400" dirty="0" err="1"/>
              <a:t>radc</a:t>
            </a:r>
            <a:r>
              <a:rPr lang="pl-PL" sz="1400" dirty="0"/>
              <a:t>. </a:t>
            </a:r>
            <a:br>
              <a:rPr lang="pl-PL" sz="1400" dirty="0"/>
            </a:br>
            <a:r>
              <a:rPr lang="pl-PL" sz="1400" dirty="0"/>
              <a:t>Jakub </a:t>
            </a:r>
            <a:r>
              <a:rPr lang="pl-PL" sz="1400" dirty="0" err="1"/>
              <a:t>Barwaniec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/>
              <a:t>Częstochowa, 5 stycznia 2017 roku</a:t>
            </a:r>
          </a:p>
        </p:txBody>
      </p:sp>
    </p:spTree>
    <p:extLst>
      <p:ext uri="{BB962C8B-B14F-4D97-AF65-F5344CB8AC3E}">
        <p14:creationId xmlns:p14="http://schemas.microsoft.com/office/powerpoint/2010/main" val="1542070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20" name="Tytuł 1"/>
          <p:cNvSpPr>
            <a:spLocks noGrp="1"/>
          </p:cNvSpPr>
          <p:nvPr>
            <p:ph type="title"/>
          </p:nvPr>
        </p:nvSpPr>
        <p:spPr>
          <a:xfrm>
            <a:off x="206833" y="267202"/>
            <a:ext cx="4790169" cy="969962"/>
          </a:xfrm>
        </p:spPr>
        <p:txBody>
          <a:bodyPr>
            <a:noAutofit/>
          </a:bodyPr>
          <a:lstStyle/>
          <a:p>
            <a:pPr lvl="0" algn="ctr" defTabSz="977900">
              <a:spcAft>
                <a:spcPct val="35000"/>
              </a:spcAft>
            </a:pPr>
            <a:r>
              <a:rPr lang="pl-PL" b="1" u="sng" dirty="0">
                <a:solidFill>
                  <a:srgbClr val="52615D"/>
                </a:solidFill>
              </a:rPr>
              <a:t>Ograniczenie obowiązków pracodawcy</a:t>
            </a:r>
          </a:p>
        </p:txBody>
      </p:sp>
      <p:sp>
        <p:nvSpPr>
          <p:cNvPr id="26" name="Elipsa 25"/>
          <p:cNvSpPr/>
          <p:nvPr/>
        </p:nvSpPr>
        <p:spPr>
          <a:xfrm>
            <a:off x="5645887" y="2571761"/>
            <a:ext cx="2599665" cy="2599665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 najmniej 50 </a:t>
            </a:r>
            <a:endParaRPr lang="pl-PL" sz="1600" dirty="0">
              <a:solidFill>
                <a:srgbClr val="52615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pl-PL" sz="1600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poniżej 50 na wniosek zakładowej organizacji związkowej</a:t>
            </a:r>
          </a:p>
        </p:txBody>
      </p:sp>
      <p:sp>
        <p:nvSpPr>
          <p:cNvPr id="13" name="Elipsa 12"/>
          <p:cNvSpPr/>
          <p:nvPr/>
        </p:nvSpPr>
        <p:spPr>
          <a:xfrm>
            <a:off x="206834" y="1906978"/>
            <a:ext cx="3929231" cy="3929231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Obowiązek obowiązywania regulaminu wynagradzania, regulaminu pracy i funduszu socjalnego do podmiotów zatrudniających co najmniej 20 pracowników.</a:t>
            </a:r>
          </a:p>
        </p:txBody>
      </p:sp>
      <p:sp>
        <p:nvSpPr>
          <p:cNvPr id="14" name="Strzałka w prawo 13"/>
          <p:cNvSpPr/>
          <p:nvPr/>
        </p:nvSpPr>
        <p:spPr>
          <a:xfrm>
            <a:off x="4019106" y="3430342"/>
            <a:ext cx="1626781" cy="882503"/>
          </a:xfrm>
          <a:prstGeom prst="rightArrow">
            <a:avLst/>
          </a:prstGeom>
          <a:gradFill flip="none" rotWithShape="1">
            <a:gsLst>
              <a:gs pos="0">
                <a:srgbClr val="CCD4D9"/>
              </a:gs>
              <a:gs pos="50000">
                <a:srgbClr val="FDE461">
                  <a:shade val="67500"/>
                  <a:satMod val="115000"/>
                </a:srgbClr>
              </a:gs>
              <a:gs pos="100000">
                <a:srgbClr val="FDE461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gradFill>
              <a:gsLst>
                <a:gs pos="0">
                  <a:srgbClr val="CCD4D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730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20" name="Tytuł 1"/>
          <p:cNvSpPr>
            <a:spLocks noGrp="1"/>
          </p:cNvSpPr>
          <p:nvPr>
            <p:ph type="title"/>
          </p:nvPr>
        </p:nvSpPr>
        <p:spPr>
          <a:xfrm>
            <a:off x="206833" y="267202"/>
            <a:ext cx="4790169" cy="969962"/>
          </a:xfrm>
        </p:spPr>
        <p:txBody>
          <a:bodyPr>
            <a:noAutofit/>
          </a:bodyPr>
          <a:lstStyle/>
          <a:p>
            <a:pPr lvl="0" algn="ctr" defTabSz="977900">
              <a:spcAft>
                <a:spcPct val="35000"/>
              </a:spcAft>
            </a:pPr>
            <a:r>
              <a:rPr lang="pl-PL" b="1" u="sng" dirty="0">
                <a:solidFill>
                  <a:srgbClr val="52615D"/>
                </a:solidFill>
              </a:rPr>
              <a:t>Wydłużenie terminu na odwołanie pracownika do sądu pracy</a:t>
            </a:r>
          </a:p>
        </p:txBody>
      </p:sp>
      <p:sp>
        <p:nvSpPr>
          <p:cNvPr id="26" name="Elipsa 25"/>
          <p:cNvSpPr/>
          <p:nvPr/>
        </p:nvSpPr>
        <p:spPr>
          <a:xfrm>
            <a:off x="6544335" y="2468730"/>
            <a:ext cx="2599665" cy="2599665"/>
          </a:xfrm>
          <a:prstGeom prst="ellipse">
            <a:avLst/>
          </a:prstGeom>
          <a:solidFill>
            <a:srgbClr val="FCD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21 dni</a:t>
            </a:r>
            <a:endParaRPr lang="pl-PL" sz="1600" dirty="0">
              <a:solidFill>
                <a:srgbClr val="52615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206833" y="1906977"/>
            <a:ext cx="5439054" cy="3929231"/>
          </a:xfrm>
          <a:prstGeom prst="ellipse">
            <a:avLst/>
          </a:prstGeom>
          <a:solidFill>
            <a:srgbClr val="CCD4D9"/>
          </a:solidFill>
          <a:ln>
            <a:solidFill>
              <a:srgbClr val="CCD4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odwołanie od wypowiedzenia umowy o pracę – 7 dni od dnia doręczenia wypowiedzenia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żądanie przywrócenia do pracy lub odszkodowania - 14 dni od dnia doręczenia rozwiązania bez wypowiedzenia lub od dnia wygaśnięcia umowy o pracę,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l-PL" sz="1600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żądanie nawiązania umowy o pracę -14 dni od dnia doręczenia zawiadomienia o odmowie przyjęcia do pracy </a:t>
            </a:r>
          </a:p>
        </p:txBody>
      </p:sp>
      <p:sp>
        <p:nvSpPr>
          <p:cNvPr id="14" name="Strzałka w prawo 13"/>
          <p:cNvSpPr/>
          <p:nvPr/>
        </p:nvSpPr>
        <p:spPr>
          <a:xfrm>
            <a:off x="4997002" y="3430340"/>
            <a:ext cx="1626781" cy="882503"/>
          </a:xfrm>
          <a:prstGeom prst="rightArrow">
            <a:avLst/>
          </a:prstGeom>
          <a:gradFill flip="none" rotWithShape="1">
            <a:gsLst>
              <a:gs pos="0">
                <a:srgbClr val="CCD4D9"/>
              </a:gs>
              <a:gs pos="50000">
                <a:srgbClr val="FDE461">
                  <a:shade val="67500"/>
                  <a:satMod val="115000"/>
                </a:srgbClr>
              </a:gs>
              <a:gs pos="100000">
                <a:srgbClr val="FDE461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gradFill>
              <a:gsLst>
                <a:gs pos="0">
                  <a:srgbClr val="CCD4D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13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20" name="Tytuł 1"/>
          <p:cNvSpPr>
            <a:spLocks noGrp="1"/>
          </p:cNvSpPr>
          <p:nvPr>
            <p:ph type="title"/>
          </p:nvPr>
        </p:nvSpPr>
        <p:spPr>
          <a:xfrm>
            <a:off x="-211942" y="267214"/>
            <a:ext cx="5453643" cy="969962"/>
          </a:xfrm>
        </p:spPr>
        <p:txBody>
          <a:bodyPr>
            <a:noAutofit/>
          </a:bodyPr>
          <a:lstStyle/>
          <a:p>
            <a:pPr algn="ctr"/>
            <a:r>
              <a:rPr lang="pl-PL" b="1" u="sng" dirty="0">
                <a:solidFill>
                  <a:srgbClr val="52615D"/>
                </a:solidFill>
              </a:rPr>
              <a:t>Zatrudnianie pracowników tymczasowych</a:t>
            </a:r>
            <a:endParaRPr lang="pl-PL" b="1" u="sng" dirty="0"/>
          </a:p>
        </p:txBody>
      </p:sp>
      <p:sp>
        <p:nvSpPr>
          <p:cNvPr id="26" name="Elipsa 25"/>
          <p:cNvSpPr/>
          <p:nvPr/>
        </p:nvSpPr>
        <p:spPr>
          <a:xfrm>
            <a:off x="5645887" y="2571761"/>
            <a:ext cx="2599665" cy="2599665"/>
          </a:xfrm>
          <a:prstGeom prst="ellipse">
            <a:avLst/>
          </a:prstGeom>
          <a:solidFill>
            <a:srgbClr val="FCD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Zakaz nie będzie dotyczył stanowiska, tylko </a:t>
            </a:r>
            <a:r>
              <a:rPr lang="pl-PL" sz="1600" b="1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rodzaju pracy</a:t>
            </a:r>
          </a:p>
        </p:txBody>
      </p:sp>
      <p:sp>
        <p:nvSpPr>
          <p:cNvPr id="13" name="Elipsa 12"/>
          <p:cNvSpPr/>
          <p:nvPr/>
        </p:nvSpPr>
        <p:spPr>
          <a:xfrm>
            <a:off x="206834" y="1906978"/>
            <a:ext cx="3929231" cy="3929231"/>
          </a:xfrm>
          <a:prstGeom prst="ellipse">
            <a:avLst/>
          </a:prstGeom>
          <a:solidFill>
            <a:srgbClr val="CCD4D9"/>
          </a:solidFill>
          <a:ln>
            <a:solidFill>
              <a:srgbClr val="CCD4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Zakaz powierzania pracownikowi tymczasowemu wykonywania pracy </a:t>
            </a:r>
            <a:r>
              <a:rPr lang="pl-PL" sz="1600" b="1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 stanowisku</a:t>
            </a:r>
            <a:r>
              <a:rPr lang="pl-PL" sz="1600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na którym w okresie ostatnich 3 miesięcy była zatrudniona osoba, z którą rozwiązano stosunek pracy z przyczyn od niej niezależnych</a:t>
            </a:r>
          </a:p>
        </p:txBody>
      </p:sp>
      <p:sp>
        <p:nvSpPr>
          <p:cNvPr id="14" name="Strzałka w prawo 13"/>
          <p:cNvSpPr/>
          <p:nvPr/>
        </p:nvSpPr>
        <p:spPr>
          <a:xfrm>
            <a:off x="4019106" y="3430342"/>
            <a:ext cx="1626781" cy="882503"/>
          </a:xfrm>
          <a:prstGeom prst="rightArrow">
            <a:avLst/>
          </a:prstGeom>
          <a:gradFill flip="none" rotWithShape="1">
            <a:gsLst>
              <a:gs pos="0">
                <a:srgbClr val="CCD4D9"/>
              </a:gs>
              <a:gs pos="50000">
                <a:srgbClr val="FDE461">
                  <a:shade val="67500"/>
                  <a:satMod val="115000"/>
                </a:srgbClr>
              </a:gs>
              <a:gs pos="100000">
                <a:srgbClr val="FDE461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gradFill>
              <a:gsLst>
                <a:gs pos="0">
                  <a:srgbClr val="CCD4D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43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26" name="Elipsa 25"/>
          <p:cNvSpPr/>
          <p:nvPr/>
        </p:nvSpPr>
        <p:spPr>
          <a:xfrm>
            <a:off x="5645887" y="2280575"/>
            <a:ext cx="3117927" cy="3117927"/>
          </a:xfrm>
          <a:prstGeom prst="ellipse">
            <a:avLst/>
          </a:prstGeom>
          <a:solidFill>
            <a:srgbClr val="FCD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Pracodawca będzie mógł korzystać z pracy tego samego pracownika tymczasowego również przez okres nieprzekraczający łącznie 18 miesięcy w okresie kolejnych 36 miesięcy</a:t>
            </a:r>
          </a:p>
        </p:txBody>
      </p:sp>
      <p:sp>
        <p:nvSpPr>
          <p:cNvPr id="13" name="Elipsa 12"/>
          <p:cNvSpPr/>
          <p:nvPr/>
        </p:nvSpPr>
        <p:spPr>
          <a:xfrm>
            <a:off x="206834" y="1874923"/>
            <a:ext cx="3929231" cy="3929231"/>
          </a:xfrm>
          <a:prstGeom prst="ellipse">
            <a:avLst/>
          </a:prstGeom>
          <a:solidFill>
            <a:srgbClr val="CCD4D9"/>
          </a:solidFill>
          <a:ln>
            <a:solidFill>
              <a:srgbClr val="CCD4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 okresie 36 kolejnych miesięcy agencja pracy tymczasowej może skierować pracownika tymczasowego do jednego pracodawcy użytkownika przez okres nieprzekraczający łącznie 18 miesięcy</a:t>
            </a:r>
          </a:p>
        </p:txBody>
      </p:sp>
      <p:sp>
        <p:nvSpPr>
          <p:cNvPr id="14" name="Strzałka w prawo 13"/>
          <p:cNvSpPr/>
          <p:nvPr/>
        </p:nvSpPr>
        <p:spPr>
          <a:xfrm>
            <a:off x="4019106" y="3398287"/>
            <a:ext cx="1626781" cy="882503"/>
          </a:xfrm>
          <a:prstGeom prst="rightArrow">
            <a:avLst/>
          </a:prstGeom>
          <a:gradFill flip="none" rotWithShape="1">
            <a:gsLst>
              <a:gs pos="0">
                <a:srgbClr val="CCD4D9"/>
              </a:gs>
              <a:gs pos="50000">
                <a:srgbClr val="FDE461">
                  <a:shade val="67500"/>
                  <a:satMod val="115000"/>
                </a:srgbClr>
              </a:gs>
              <a:gs pos="100000">
                <a:srgbClr val="FDE461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gradFill>
              <a:gsLst>
                <a:gs pos="0">
                  <a:srgbClr val="CCD4D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6748" y="143893"/>
            <a:ext cx="5456393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26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26" name="Elipsa 25"/>
          <p:cNvSpPr/>
          <p:nvPr/>
        </p:nvSpPr>
        <p:spPr>
          <a:xfrm>
            <a:off x="5645887" y="2280575"/>
            <a:ext cx="3117927" cy="3117927"/>
          </a:xfrm>
          <a:prstGeom prst="ellipse">
            <a:avLst/>
          </a:prstGeom>
          <a:solidFill>
            <a:srgbClr val="FCD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Umowa pracownic tymczasowych, która ulegałaby rozwiązaniu po upływie trzeciego miesiąca ciąży, z mocy prawa ulegnie przedłużeniu do dnia porodu</a:t>
            </a:r>
          </a:p>
        </p:txBody>
      </p:sp>
      <p:sp>
        <p:nvSpPr>
          <p:cNvPr id="13" name="Elipsa 12"/>
          <p:cNvSpPr/>
          <p:nvPr/>
        </p:nvSpPr>
        <p:spPr>
          <a:xfrm>
            <a:off x="206834" y="1874923"/>
            <a:ext cx="3929231" cy="3929231"/>
          </a:xfrm>
          <a:prstGeom prst="ellipse">
            <a:avLst/>
          </a:prstGeom>
          <a:solidFill>
            <a:srgbClr val="CCD4D9"/>
          </a:solidFill>
          <a:ln>
            <a:solidFill>
              <a:srgbClr val="CCD4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Brak przedłużenia umowy do dnia porodu dla pracownic tymczasowych w ciąży</a:t>
            </a:r>
          </a:p>
        </p:txBody>
      </p:sp>
      <p:sp>
        <p:nvSpPr>
          <p:cNvPr id="14" name="Strzałka w prawo 13"/>
          <p:cNvSpPr/>
          <p:nvPr/>
        </p:nvSpPr>
        <p:spPr>
          <a:xfrm>
            <a:off x="4019106" y="3398287"/>
            <a:ext cx="1626781" cy="882503"/>
          </a:xfrm>
          <a:prstGeom prst="rightArrow">
            <a:avLst/>
          </a:prstGeom>
          <a:gradFill flip="none" rotWithShape="1">
            <a:gsLst>
              <a:gs pos="0">
                <a:srgbClr val="CCD4D9"/>
              </a:gs>
              <a:gs pos="50000">
                <a:srgbClr val="FDE461">
                  <a:shade val="67500"/>
                  <a:satMod val="115000"/>
                </a:srgbClr>
              </a:gs>
              <a:gs pos="100000">
                <a:srgbClr val="FDE461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gradFill>
              <a:gsLst>
                <a:gs pos="0">
                  <a:srgbClr val="CCD4D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-327852" y="272230"/>
            <a:ext cx="5453643" cy="969962"/>
          </a:xfrm>
        </p:spPr>
        <p:txBody>
          <a:bodyPr>
            <a:noAutofit/>
          </a:bodyPr>
          <a:lstStyle/>
          <a:p>
            <a:pPr algn="ctr"/>
            <a:r>
              <a:rPr lang="pl-PL" b="1" u="sng" dirty="0">
                <a:solidFill>
                  <a:srgbClr val="52615D"/>
                </a:solidFill>
              </a:rPr>
              <a:t>Zatrudnianie pracowników tymczasowych</a:t>
            </a:r>
            <a:endParaRPr lang="pl-PL" b="1" u="sng" dirty="0"/>
          </a:p>
        </p:txBody>
      </p:sp>
    </p:spTree>
    <p:extLst>
      <p:ext uri="{BB962C8B-B14F-4D97-AF65-F5344CB8AC3E}">
        <p14:creationId xmlns:p14="http://schemas.microsoft.com/office/powerpoint/2010/main" val="2193001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15</a:t>
            </a:fld>
            <a:endParaRPr lang="pl-PL"/>
          </a:p>
        </p:txBody>
      </p:sp>
      <p:sp>
        <p:nvSpPr>
          <p:cNvPr id="26" name="Elipsa 25"/>
          <p:cNvSpPr/>
          <p:nvPr/>
        </p:nvSpPr>
        <p:spPr>
          <a:xfrm>
            <a:off x="5645887" y="2121423"/>
            <a:ext cx="3432390" cy="3436231"/>
          </a:xfrm>
          <a:prstGeom prst="ellipse">
            <a:avLst/>
          </a:prstGeom>
          <a:solidFill>
            <a:srgbClr val="FCD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Agencje pracy będą zobowiązane zamieszczać informacje dotyczące możliwości nawiązania </a:t>
            </a:r>
            <a:r>
              <a:rPr lang="pl-PL" sz="1600" b="1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bezpośredniego kontaktu z przedstawicielami agencji</a:t>
            </a:r>
            <a:r>
              <a:rPr lang="pl-PL" sz="1600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br>
              <a:rPr lang="pl-PL" sz="1600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600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np. adres, numer telefonu, </a:t>
            </a:r>
            <a:br>
              <a:rPr lang="pl-PL" sz="1600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600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e-mail</a:t>
            </a:r>
          </a:p>
        </p:txBody>
      </p:sp>
      <p:sp>
        <p:nvSpPr>
          <p:cNvPr id="13" name="Elipsa 12"/>
          <p:cNvSpPr/>
          <p:nvPr/>
        </p:nvSpPr>
        <p:spPr>
          <a:xfrm>
            <a:off x="206834" y="1874923"/>
            <a:ext cx="3929231" cy="3929231"/>
          </a:xfrm>
          <a:prstGeom prst="ellipse">
            <a:avLst/>
          </a:prstGeom>
          <a:solidFill>
            <a:srgbClr val="CCD4D9"/>
          </a:solidFill>
          <a:ln>
            <a:solidFill>
              <a:srgbClr val="CCD4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Brak przepisów regulujących kontakty pomiędzy pracownikiem tymczasowym, a agencją pracy, będącą jego formalnym pracodawcą</a:t>
            </a:r>
          </a:p>
        </p:txBody>
      </p:sp>
      <p:sp>
        <p:nvSpPr>
          <p:cNvPr id="14" name="Strzałka w prawo 13"/>
          <p:cNvSpPr/>
          <p:nvPr/>
        </p:nvSpPr>
        <p:spPr>
          <a:xfrm>
            <a:off x="4019106" y="3398287"/>
            <a:ext cx="1626781" cy="882503"/>
          </a:xfrm>
          <a:prstGeom prst="rightArrow">
            <a:avLst/>
          </a:prstGeom>
          <a:gradFill flip="none" rotWithShape="1">
            <a:gsLst>
              <a:gs pos="0">
                <a:srgbClr val="CCD4D9"/>
              </a:gs>
              <a:gs pos="50000">
                <a:srgbClr val="FDE461">
                  <a:shade val="67500"/>
                  <a:satMod val="115000"/>
                </a:srgbClr>
              </a:gs>
              <a:gs pos="100000">
                <a:srgbClr val="FDE461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gradFill>
              <a:gsLst>
                <a:gs pos="0">
                  <a:srgbClr val="CCD4D9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-555373" y="266529"/>
            <a:ext cx="5453643" cy="969962"/>
          </a:xfrm>
        </p:spPr>
        <p:txBody>
          <a:bodyPr>
            <a:noAutofit/>
          </a:bodyPr>
          <a:lstStyle/>
          <a:p>
            <a:pPr algn="ctr"/>
            <a:r>
              <a:rPr lang="pl-PL" b="1" u="sng" dirty="0">
                <a:solidFill>
                  <a:srgbClr val="52615D"/>
                </a:solidFill>
              </a:rPr>
              <a:t>Zatrudnianie pracowników tymczasowych</a:t>
            </a:r>
            <a:endParaRPr lang="pl-PL" b="1" u="sng" dirty="0"/>
          </a:p>
        </p:txBody>
      </p:sp>
    </p:spTree>
    <p:extLst>
      <p:ext uri="{BB962C8B-B14F-4D97-AF65-F5344CB8AC3E}">
        <p14:creationId xmlns:p14="http://schemas.microsoft.com/office/powerpoint/2010/main" val="3674703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3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Nowy Kodeks Pracy</a:t>
            </a:r>
          </a:p>
        </p:txBody>
      </p:sp>
    </p:spTree>
    <p:extLst>
      <p:ext uri="{BB962C8B-B14F-4D97-AF65-F5344CB8AC3E}">
        <p14:creationId xmlns:p14="http://schemas.microsoft.com/office/powerpoint/2010/main" val="1302158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354851"/>
            <a:ext cx="7886700" cy="970515"/>
          </a:xfrm>
        </p:spPr>
        <p:txBody>
          <a:bodyPr/>
          <a:lstStyle/>
          <a:p>
            <a:r>
              <a:rPr lang="pl-PL" dirty="0"/>
              <a:t>Nowy Kodeks Pracy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17</a:t>
            </a:fld>
            <a:endParaRPr lang="pl-PL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53257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9787" y="1569451"/>
            <a:ext cx="7284427" cy="1197854"/>
          </a:xfrm>
        </p:spPr>
        <p:txBody>
          <a:bodyPr>
            <a:noAutofit/>
          </a:bodyPr>
          <a:lstStyle/>
          <a:p>
            <a:r>
              <a:rPr lang="pl-PL" sz="1800" dirty="0"/>
              <a:t>Złagodzenie rygorów wobec </a:t>
            </a:r>
            <a:r>
              <a:rPr lang="pl-PL" sz="1800" b="1" dirty="0"/>
              <a:t>małych pracodawców</a:t>
            </a:r>
            <a:br>
              <a:rPr lang="pl-PL" sz="1800" dirty="0"/>
            </a:br>
            <a:r>
              <a:rPr lang="pl-PL" sz="1800" dirty="0"/>
              <a:t>(podmiotów zatrudniających max </a:t>
            </a:r>
            <a:r>
              <a:rPr lang="pl-PL" sz="1800" b="1" dirty="0"/>
              <a:t>20</a:t>
            </a:r>
            <a:r>
              <a:rPr lang="pl-PL" sz="1800" dirty="0"/>
              <a:t> osób)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18</a:t>
            </a:fld>
            <a:endParaRPr lang="pl-PL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628650" y="354851"/>
            <a:ext cx="7886700" cy="970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3F53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Nowy Kodeks Pracy</a:t>
            </a:r>
          </a:p>
        </p:txBody>
      </p:sp>
      <p:cxnSp>
        <p:nvCxnSpPr>
          <p:cNvPr id="25" name="Łącznik prosty ze strzałką 24"/>
          <p:cNvCxnSpPr/>
          <p:nvPr/>
        </p:nvCxnSpPr>
        <p:spPr>
          <a:xfrm>
            <a:off x="4572000" y="1131572"/>
            <a:ext cx="0" cy="62689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5" name="Grupa 1024"/>
          <p:cNvGrpSpPr/>
          <p:nvPr/>
        </p:nvGrpSpPr>
        <p:grpSpPr>
          <a:xfrm>
            <a:off x="627042" y="2631453"/>
            <a:ext cx="7889916" cy="3094178"/>
            <a:chOff x="846121" y="2631453"/>
            <a:chExt cx="7889916" cy="3094178"/>
          </a:xfrm>
        </p:grpSpPr>
        <p:grpSp>
          <p:nvGrpSpPr>
            <p:cNvPr id="12" name="Grupa 11"/>
            <p:cNvGrpSpPr/>
            <p:nvPr/>
          </p:nvGrpSpPr>
          <p:grpSpPr>
            <a:xfrm>
              <a:off x="3525746" y="2631453"/>
              <a:ext cx="2530666" cy="636381"/>
              <a:chOff x="2060448" y="1230641"/>
              <a:chExt cx="4996771" cy="1256527"/>
            </a:xfrm>
          </p:grpSpPr>
          <p:cxnSp>
            <p:nvCxnSpPr>
              <p:cNvPr id="20" name="Łącznik prosty ze strzałką 19"/>
              <p:cNvCxnSpPr/>
              <p:nvPr/>
            </p:nvCxnSpPr>
            <p:spPr>
              <a:xfrm flipH="1">
                <a:off x="2060448" y="1232546"/>
                <a:ext cx="1192486" cy="1254622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Łącznik prosty ze strzałką 20"/>
              <p:cNvCxnSpPr/>
              <p:nvPr/>
            </p:nvCxnSpPr>
            <p:spPr>
              <a:xfrm>
                <a:off x="5864733" y="1230641"/>
                <a:ext cx="1192486" cy="1254622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24" name="Grupa 1023"/>
            <p:cNvGrpSpPr/>
            <p:nvPr/>
          </p:nvGrpSpPr>
          <p:grpSpPr>
            <a:xfrm>
              <a:off x="846121" y="3694306"/>
              <a:ext cx="7889916" cy="2031325"/>
              <a:chOff x="846121" y="3694306"/>
              <a:chExt cx="7889916" cy="2031325"/>
            </a:xfrm>
          </p:grpSpPr>
          <p:sp>
            <p:nvSpPr>
              <p:cNvPr id="19" name="pole tekstowe 18"/>
              <p:cNvSpPr txBox="1"/>
              <p:nvPr/>
            </p:nvSpPr>
            <p:spPr>
              <a:xfrm>
                <a:off x="846121" y="3694306"/>
                <a:ext cx="2935246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 dirty="0">
                    <a:solidFill>
                      <a:srgbClr val="3F536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Poprzez regulacje dotyczące: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pl-PL" sz="1400" dirty="0">
                    <a:solidFill>
                      <a:srgbClr val="3F536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ustanawiania regulaminów zakładowych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pl-PL" sz="1400" dirty="0">
                    <a:solidFill>
                      <a:srgbClr val="3F536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ograniczenia odpraw wypłacanych w razie rozwiązania umowy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pl-PL" sz="1400" dirty="0">
                    <a:solidFill>
                      <a:srgbClr val="3F536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tworzenia zakładowej komisji i służby bhp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pl-PL" sz="1400" dirty="0">
                    <a:solidFill>
                      <a:srgbClr val="3F536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zwolnień grupowych</a:t>
                </a:r>
              </a:p>
            </p:txBody>
          </p:sp>
          <p:sp>
            <p:nvSpPr>
              <p:cNvPr id="31" name="pole tekstowe 30"/>
              <p:cNvSpPr txBox="1"/>
              <p:nvPr/>
            </p:nvSpPr>
            <p:spPr>
              <a:xfrm>
                <a:off x="5104139" y="3694306"/>
                <a:ext cx="363189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 dirty="0">
                    <a:solidFill>
                      <a:srgbClr val="3F536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Poprzez korzystanie z przepisów Kodeksu uelastyczniających prawo pracy w odniesieniu do wszystkich pracodawców, np.: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pl-PL" sz="1400" dirty="0">
                    <a:solidFill>
                      <a:srgbClr val="3F536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Skrócenie okresu wypłaty wynagrodzenia za czas choroby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pl-PL" sz="1400" dirty="0">
                    <a:solidFill>
                      <a:srgbClr val="3F536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Przedłużenie okresu zatrudnienia na podstawie kolejnych umów na czas określony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1143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19</a:t>
            </a:fld>
            <a:endParaRPr lang="pl-PL"/>
          </a:p>
        </p:txBody>
      </p:sp>
      <p:sp>
        <p:nvSpPr>
          <p:cNvPr id="10" name="Tytuł 1"/>
          <p:cNvSpPr txBox="1">
            <a:spLocks/>
          </p:cNvSpPr>
          <p:nvPr/>
        </p:nvSpPr>
        <p:spPr>
          <a:xfrm>
            <a:off x="1639608" y="756335"/>
            <a:ext cx="5599581" cy="58270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rgbClr val="3F536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Nowy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</a:t>
            </a:r>
          </a:p>
          <a:p>
            <a:r>
              <a:rPr lang="pl-PL" dirty="0"/>
              <a:t>Kodeks</a:t>
            </a:r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</a:t>
            </a:r>
          </a:p>
          <a:p>
            <a:r>
              <a:rPr lang="pl-PL" dirty="0"/>
              <a:t>Pracy</a:t>
            </a:r>
          </a:p>
        </p:txBody>
      </p:sp>
      <p:grpSp>
        <p:nvGrpSpPr>
          <p:cNvPr id="6" name="Grupa 5"/>
          <p:cNvGrpSpPr/>
          <p:nvPr/>
        </p:nvGrpSpPr>
        <p:grpSpPr>
          <a:xfrm>
            <a:off x="851752" y="1541058"/>
            <a:ext cx="7440495" cy="2128781"/>
            <a:chOff x="2434558" y="1680989"/>
            <a:chExt cx="6592211" cy="1886081"/>
          </a:xfrm>
        </p:grpSpPr>
        <p:sp>
          <p:nvSpPr>
            <p:cNvPr id="17" name="Prostokąt zaokrąglony 16"/>
            <p:cNvSpPr/>
            <p:nvPr/>
          </p:nvSpPr>
          <p:spPr>
            <a:xfrm>
              <a:off x="2434558" y="1680989"/>
              <a:ext cx="1791400" cy="1717403"/>
            </a:xfrm>
            <a:prstGeom prst="roundRect">
              <a:avLst/>
            </a:prstGeom>
            <a:solidFill>
              <a:srgbClr val="FDE461"/>
            </a:solidFill>
            <a:ln>
              <a:solidFill>
                <a:srgbClr val="FDE4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rgbClr val="3F5364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Umowa o pracę</a:t>
              </a:r>
            </a:p>
          </p:txBody>
        </p:sp>
        <p:sp>
          <p:nvSpPr>
            <p:cNvPr id="29" name="Prostokąt zaokrąglony 28"/>
            <p:cNvSpPr/>
            <p:nvPr/>
          </p:nvSpPr>
          <p:spPr>
            <a:xfrm>
              <a:off x="7235369" y="1849667"/>
              <a:ext cx="1791400" cy="1717403"/>
            </a:xfrm>
            <a:prstGeom prst="roundRect">
              <a:avLst/>
            </a:prstGeom>
            <a:solidFill>
              <a:srgbClr val="FDE461"/>
            </a:solidFill>
            <a:ln>
              <a:solidFill>
                <a:srgbClr val="FDE4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rgbClr val="3F5364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Wynagrodzenia chorobowe</a:t>
              </a: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809653" y="4410131"/>
            <a:ext cx="7440495" cy="2128781"/>
            <a:chOff x="2434558" y="1680989"/>
            <a:chExt cx="6592211" cy="1886081"/>
          </a:xfrm>
        </p:grpSpPr>
        <p:sp>
          <p:nvSpPr>
            <p:cNvPr id="20" name="Prostokąt zaokrąglony 19"/>
            <p:cNvSpPr/>
            <p:nvPr/>
          </p:nvSpPr>
          <p:spPr>
            <a:xfrm>
              <a:off x="2434558" y="1680989"/>
              <a:ext cx="1791400" cy="1717403"/>
            </a:xfrm>
            <a:prstGeom prst="roundRect">
              <a:avLst/>
            </a:prstGeom>
            <a:solidFill>
              <a:srgbClr val="FDE461"/>
            </a:solidFill>
            <a:ln>
              <a:solidFill>
                <a:srgbClr val="FDE4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rgbClr val="3F5364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Pracownicza umowa przedwstępna</a:t>
              </a:r>
            </a:p>
          </p:txBody>
        </p:sp>
        <p:sp>
          <p:nvSpPr>
            <p:cNvPr id="21" name="Prostokąt zaokrąglony 20"/>
            <p:cNvSpPr/>
            <p:nvPr/>
          </p:nvSpPr>
          <p:spPr>
            <a:xfrm>
              <a:off x="7235369" y="1849667"/>
              <a:ext cx="1791400" cy="1717403"/>
            </a:xfrm>
            <a:prstGeom prst="roundRect">
              <a:avLst/>
            </a:prstGeom>
            <a:solidFill>
              <a:srgbClr val="FDE461"/>
            </a:solidFill>
            <a:ln>
              <a:solidFill>
                <a:srgbClr val="FDE46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dirty="0">
                  <a:solidFill>
                    <a:srgbClr val="3F5364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Ustawowy zakaz konkurencji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442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1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od 1 stycznia 2017 r. </a:t>
            </a:r>
          </a:p>
        </p:txBody>
      </p:sp>
    </p:spTree>
    <p:extLst>
      <p:ext uri="{BB962C8B-B14F-4D97-AF65-F5344CB8AC3E}">
        <p14:creationId xmlns:p14="http://schemas.microsoft.com/office/powerpoint/2010/main" val="3736043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w podatku od towarów i usług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134975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Tahoma" pitchFamily="34" charset="0"/>
                <a:ea typeface="Tahoma" pitchFamily="34" charset="0"/>
                <a:cs typeface="Tahoma" pitchFamily="34" charset="0"/>
              </a:rPr>
              <a:t>Zmiany w podatku od towarów i usług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sz="27800" dirty="0"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56610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r="3739"/>
          <a:stretch>
            <a:fillRect/>
          </a:stretch>
        </p:blipFill>
        <p:spPr>
          <a:xfrm>
            <a:off x="4564063" y="0"/>
            <a:ext cx="4579937" cy="6858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29513" y="354851"/>
            <a:ext cx="3781167" cy="970515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Rozszerzenie odwrotnego obciążenia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22</a:t>
            </a:fld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304522"/>
            <a:ext cx="512022" cy="414494"/>
          </a:xfrm>
          <a:prstGeom prst="rect">
            <a:avLst/>
          </a:prstGeom>
        </p:spPr>
      </p:pic>
      <p:cxnSp>
        <p:nvCxnSpPr>
          <p:cNvPr id="7" name="Łącznik prosty 6"/>
          <p:cNvCxnSpPr/>
          <p:nvPr/>
        </p:nvCxnSpPr>
        <p:spPr>
          <a:xfrm>
            <a:off x="8398722" y="6304522"/>
            <a:ext cx="0" cy="414494"/>
          </a:xfrm>
          <a:prstGeom prst="line">
            <a:avLst/>
          </a:prstGeom>
          <a:ln w="19050">
            <a:solidFill>
              <a:srgbClr val="FCD9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/>
          <p:cNvCxnSpPr/>
          <p:nvPr/>
        </p:nvCxnSpPr>
        <p:spPr>
          <a:xfrm>
            <a:off x="4209535" y="832022"/>
            <a:ext cx="4456670" cy="0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3" y="2161099"/>
            <a:ext cx="310870" cy="310870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724929" y="2125100"/>
            <a:ext cx="33857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Usługi budowlane, tylko jeżeli usługodawca świadczy te usługi jako podwykonawca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3" y="2917725"/>
            <a:ext cx="310870" cy="31087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724928" y="2933978"/>
            <a:ext cx="3385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Srebro, złoto, platyna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3" y="3429000"/>
            <a:ext cx="310870" cy="310870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724927" y="3393484"/>
            <a:ext cx="3385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Metale nieszlachetne i nieżelazne</a:t>
            </a:r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3" y="3940275"/>
            <a:ext cx="310870" cy="310870"/>
          </a:xfrm>
          <a:prstGeom prst="rect">
            <a:avLst/>
          </a:prstGeom>
        </p:spPr>
      </p:pic>
      <p:sp>
        <p:nvSpPr>
          <p:cNvPr id="18" name="pole tekstowe 17"/>
          <p:cNvSpPr txBox="1"/>
          <p:nvPr/>
        </p:nvSpPr>
        <p:spPr>
          <a:xfrm>
            <a:off x="724926" y="3943368"/>
            <a:ext cx="3385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Procesory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13" y="4451550"/>
            <a:ext cx="310870" cy="310870"/>
          </a:xfrm>
          <a:prstGeom prst="rect">
            <a:avLst/>
          </a:prstGeom>
        </p:spPr>
      </p:pic>
      <p:sp>
        <p:nvSpPr>
          <p:cNvPr id="20" name="pole tekstowe 19"/>
          <p:cNvSpPr txBox="1"/>
          <p:nvPr/>
        </p:nvSpPr>
        <p:spPr>
          <a:xfrm>
            <a:off x="724926" y="4451550"/>
            <a:ext cx="33857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Biżuteria bez względu na próbę</a:t>
            </a:r>
          </a:p>
        </p:txBody>
      </p:sp>
    </p:spTree>
    <p:extLst>
      <p:ext uri="{BB962C8B-B14F-4D97-AF65-F5344CB8AC3E}">
        <p14:creationId xmlns:p14="http://schemas.microsoft.com/office/powerpoint/2010/main" val="3313842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2634" y="344122"/>
            <a:ext cx="3624648" cy="970515"/>
          </a:xfrm>
        </p:spPr>
        <p:txBody>
          <a:bodyPr>
            <a:normAutofit/>
          </a:bodyPr>
          <a:lstStyle/>
          <a:p>
            <a:pPr algn="ctr"/>
            <a:r>
              <a:rPr lang="pl-P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Rejestracja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23</a:t>
            </a:fld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Odmowa rejestracji</a:t>
            </a:r>
            <a:endParaRPr lang="pl-PL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5116209" y="2330283"/>
            <a:ext cx="3624650" cy="2460034"/>
            <a:chOff x="5116209" y="2453547"/>
            <a:chExt cx="3624650" cy="2460034"/>
          </a:xfrm>
        </p:grpSpPr>
        <p:pic>
          <p:nvPicPr>
            <p:cNvPr id="6" name="Obraz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210" y="2505861"/>
              <a:ext cx="310870" cy="310870"/>
            </a:xfrm>
            <a:prstGeom prst="rect">
              <a:avLst/>
            </a:prstGeom>
          </p:spPr>
        </p:pic>
        <p:sp>
          <p:nvSpPr>
            <p:cNvPr id="7" name="pole tekstowe 6"/>
            <p:cNvSpPr txBox="1"/>
            <p:nvPr/>
          </p:nvSpPr>
          <p:spPr>
            <a:xfrm>
              <a:off x="5511626" y="2453547"/>
              <a:ext cx="32292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rgbClr val="52615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dane podane w zgłoszeniu rejestracyjnym są niezgodne z prawdą lub</a:t>
              </a:r>
            </a:p>
          </p:txBody>
        </p:sp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210" y="3058617"/>
              <a:ext cx="310870" cy="310870"/>
            </a:xfrm>
            <a:prstGeom prst="rect">
              <a:avLst/>
            </a:prstGeom>
          </p:spPr>
        </p:pic>
        <p:sp>
          <p:nvSpPr>
            <p:cNvPr id="9" name="pole tekstowe 8"/>
            <p:cNvSpPr txBox="1"/>
            <p:nvPr/>
          </p:nvSpPr>
          <p:spPr>
            <a:xfrm>
              <a:off x="5511626" y="3006303"/>
              <a:ext cx="32292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rgbClr val="52615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podmiot ten nie istnieje, lub</a:t>
              </a:r>
            </a:p>
          </p:txBody>
        </p:sp>
        <p:pic>
          <p:nvPicPr>
            <p:cNvPr id="10" name="Obraz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209" y="3697824"/>
              <a:ext cx="310870" cy="310870"/>
            </a:xfrm>
            <a:prstGeom prst="rect">
              <a:avLst/>
            </a:prstGeom>
          </p:spPr>
        </p:pic>
        <p:sp>
          <p:nvSpPr>
            <p:cNvPr id="11" name="pole tekstowe 10"/>
            <p:cNvSpPr txBox="1"/>
            <p:nvPr/>
          </p:nvSpPr>
          <p:spPr>
            <a:xfrm>
              <a:off x="5511625" y="3559059"/>
              <a:ext cx="32292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rgbClr val="52615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mimo podjętych udokumentowanych prób nie ma możliwości skontaktowania się z tym podmiotem albo jego pełnomocnikiem, lub</a:t>
              </a:r>
            </a:p>
          </p:txBody>
        </p:sp>
        <p:pic>
          <p:nvPicPr>
            <p:cNvPr id="12" name="Obraz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6209" y="4406015"/>
              <a:ext cx="310870" cy="310870"/>
            </a:xfrm>
            <a:prstGeom prst="rect">
              <a:avLst/>
            </a:prstGeom>
          </p:spPr>
        </p:pic>
        <p:sp>
          <p:nvSpPr>
            <p:cNvPr id="13" name="pole tekstowe 12"/>
            <p:cNvSpPr txBox="1"/>
            <p:nvPr/>
          </p:nvSpPr>
          <p:spPr>
            <a:xfrm>
              <a:off x="5511625" y="4267250"/>
              <a:ext cx="32292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200" dirty="0">
                  <a:solidFill>
                    <a:srgbClr val="52615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podmiot albo jego pełnomocnik nie stawia się na wezwania naczelnika urzędu skarbowego</a:t>
              </a:r>
            </a:p>
          </p:txBody>
        </p:sp>
      </p:grpSp>
      <p:sp>
        <p:nvSpPr>
          <p:cNvPr id="17" name="pole tekstowe 16"/>
          <p:cNvSpPr txBox="1"/>
          <p:nvPr/>
        </p:nvSpPr>
        <p:spPr>
          <a:xfrm>
            <a:off x="302634" y="1713641"/>
            <a:ext cx="337751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dirty="0">
                <a:solidFill>
                  <a:prstClr val="white">
                    <a:lumMod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Rejestracja po weryfikacji</a:t>
            </a:r>
          </a:p>
          <a:p>
            <a:endParaRPr lang="pl-PL" dirty="0">
              <a:solidFill>
                <a:prstClr val="white">
                  <a:lumMod val="50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pl-PL" dirty="0">
                <a:solidFill>
                  <a:prstClr val="white">
                    <a:lumMod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Odmowa rejestracji</a:t>
            </a:r>
          </a:p>
          <a:p>
            <a:pPr marL="285750" indent="-285750">
              <a:buFontTx/>
              <a:buChar char="-"/>
            </a:pPr>
            <a:endParaRPr lang="pl-PL" dirty="0">
              <a:solidFill>
                <a:prstClr val="white">
                  <a:lumMod val="50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pl-PL" dirty="0">
                <a:solidFill>
                  <a:prstClr val="white">
                    <a:lumMod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Wykreślenie podatnika z urzędu</a:t>
            </a:r>
          </a:p>
          <a:p>
            <a:pPr marL="285750" indent="-285750">
              <a:buFontTx/>
              <a:buChar char="-"/>
            </a:pPr>
            <a:endParaRPr lang="pl-PL" dirty="0">
              <a:solidFill>
                <a:prstClr val="white">
                  <a:lumMod val="50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pl-PL" dirty="0">
                <a:solidFill>
                  <a:prstClr val="white">
                    <a:lumMod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Utrata statusu podatnika VAT UE</a:t>
            </a:r>
          </a:p>
          <a:p>
            <a:pPr marL="285750" indent="-285750">
              <a:buFontTx/>
              <a:buChar char="-"/>
            </a:pPr>
            <a:endParaRPr lang="pl-PL" dirty="0">
              <a:solidFill>
                <a:prstClr val="white">
                  <a:lumMod val="50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Tx/>
              <a:buChar char="-"/>
            </a:pPr>
            <a:r>
              <a:rPr lang="pl-PL" dirty="0">
                <a:solidFill>
                  <a:prstClr val="white">
                    <a:lumMod val="50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Odpowiedzialność pełnomocnika</a:t>
            </a:r>
          </a:p>
          <a:p>
            <a:pPr marL="285750" indent="-285750">
              <a:buFontTx/>
              <a:buChar char="-"/>
            </a:pPr>
            <a:endParaRPr lang="pl-PL" dirty="0">
              <a:solidFill>
                <a:prstClr val="white">
                  <a:lumMod val="50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5457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Zwrot podatku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24</a:t>
            </a:fld>
            <a:endParaRPr lang="pl-PL"/>
          </a:p>
        </p:txBody>
      </p:sp>
      <p:grpSp>
        <p:nvGrpSpPr>
          <p:cNvPr id="20" name="Grupa 19"/>
          <p:cNvGrpSpPr/>
          <p:nvPr/>
        </p:nvGrpSpPr>
        <p:grpSpPr>
          <a:xfrm>
            <a:off x="3200965" y="2350016"/>
            <a:ext cx="2374360" cy="2157968"/>
            <a:chOff x="3200965" y="2434798"/>
            <a:chExt cx="2374360" cy="2157968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2652" y="2434798"/>
              <a:ext cx="1850987" cy="1777577"/>
            </a:xfrm>
            <a:prstGeom prst="rect">
              <a:avLst/>
            </a:prstGeom>
          </p:spPr>
        </p:pic>
        <p:sp>
          <p:nvSpPr>
            <p:cNvPr id="10" name="pole tekstowe 9"/>
            <p:cNvSpPr txBox="1"/>
            <p:nvPr/>
          </p:nvSpPr>
          <p:spPr>
            <a:xfrm>
              <a:off x="3200965" y="4284989"/>
              <a:ext cx="2374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>
                  <a:solidFill>
                    <a:srgbClr val="4F627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Zwrot w terminie 25 dni</a:t>
              </a:r>
              <a:endParaRPr lang="pl-PL" sz="12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730046" y="2368369"/>
            <a:ext cx="1740873" cy="2121263"/>
            <a:chOff x="842244" y="2471503"/>
            <a:chExt cx="1740873" cy="2121263"/>
          </a:xfrm>
        </p:grpSpPr>
        <p:pic>
          <p:nvPicPr>
            <p:cNvPr id="8" name="Obraz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44" y="2471503"/>
              <a:ext cx="1740873" cy="1704167"/>
            </a:xfrm>
            <a:prstGeom prst="rect">
              <a:avLst/>
            </a:prstGeom>
          </p:spPr>
        </p:pic>
        <p:sp>
          <p:nvSpPr>
            <p:cNvPr id="9" name="pole tekstowe 8"/>
            <p:cNvSpPr txBox="1"/>
            <p:nvPr/>
          </p:nvSpPr>
          <p:spPr>
            <a:xfrm>
              <a:off x="842244" y="4284989"/>
              <a:ext cx="17408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>
                  <a:solidFill>
                    <a:srgbClr val="4F627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Weryfikacja</a:t>
              </a:r>
              <a:endParaRPr lang="pl-PL" sz="12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6305371" y="2329556"/>
            <a:ext cx="2108584" cy="2198888"/>
            <a:chOff x="6193172" y="2384983"/>
            <a:chExt cx="2108584" cy="2198888"/>
          </a:xfrm>
        </p:grpSpPr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348" y="2384983"/>
              <a:ext cx="1856232" cy="1877206"/>
            </a:xfrm>
            <a:prstGeom prst="rect">
              <a:avLst/>
            </a:prstGeom>
          </p:spPr>
        </p:pic>
        <p:sp>
          <p:nvSpPr>
            <p:cNvPr id="12" name="pole tekstowe 11"/>
            <p:cNvSpPr txBox="1"/>
            <p:nvPr/>
          </p:nvSpPr>
          <p:spPr>
            <a:xfrm>
              <a:off x="6193172" y="4276094"/>
              <a:ext cx="21085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>
                  <a:solidFill>
                    <a:srgbClr val="4F627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Uprawnienia dla Służb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42216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Zmiany w podatkach dochodowych 2017</a:t>
            </a:r>
          </a:p>
        </p:txBody>
      </p:sp>
    </p:spTree>
    <p:extLst>
      <p:ext uri="{BB962C8B-B14F-4D97-AF65-F5344CB8AC3E}">
        <p14:creationId xmlns:p14="http://schemas.microsoft.com/office/powerpoint/2010/main" val="1992697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804498" y="2084625"/>
            <a:ext cx="7886700" cy="1515633"/>
          </a:xfrm>
        </p:spPr>
        <p:txBody>
          <a:bodyPr/>
          <a:lstStyle/>
          <a:p>
            <a:r>
              <a:rPr lang="pl-PL" sz="3600" dirty="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Transakcje gotówkowe</a:t>
            </a:r>
          </a:p>
        </p:txBody>
      </p:sp>
    </p:spTree>
    <p:extLst>
      <p:ext uri="{BB962C8B-B14F-4D97-AF65-F5344CB8AC3E}">
        <p14:creationId xmlns:p14="http://schemas.microsoft.com/office/powerpoint/2010/main" val="2931623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Transakcje gotówkowe – koszty uzyskania przychodów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1800" dirty="0"/>
              <a:t>Zmiany w zakresie rozliczenia transakcji gotówkowych polegają na:</a:t>
            </a:r>
          </a:p>
          <a:p>
            <a:pPr marL="0" indent="0" algn="just">
              <a:buNone/>
            </a:pPr>
            <a:endParaRPr lang="pl-PL" sz="1800" dirty="0"/>
          </a:p>
          <a:p>
            <a:pPr marL="0" indent="0" algn="just">
              <a:buNone/>
            </a:pPr>
            <a:r>
              <a:rPr lang="pl-PL" sz="1800" dirty="0"/>
              <a:t> - wyłączeniu możliwości zaliczenia do kosztów uzyskania przychodów kosztu w tej części, w jakiej kwota płatności dotycząca transakcji określonej w ustawie o swobodzie działalności gospodarczej (15.000 PLN) została dokonana bez pośrednictwa rachunku płatniczego, albo</a:t>
            </a:r>
          </a:p>
          <a:p>
            <a:pPr marL="0" indent="0" algn="just">
              <a:buNone/>
            </a:pPr>
            <a:r>
              <a:rPr lang="pl-PL" sz="1800" dirty="0"/>
              <a:t>- obowiązku dokonania zmniejszenia kosztów uzyskania przychodów (zwiększenia przychodów w przypadku braku możliwości zmniejszenia kosztów) w tej części, w jakiej kwota płatności dotycząca transakcji określonej w ustawie o swobodzie działalności gospodarczej została dokonana bez pośrednictwa rachunku płatniczego – w przypadku transakcji odnoszącej się do kosztu zaliczonego uprzednio do kosztów uzyskania przychodów. W tym przypadku zmniejszenie kosztów uzyskania przychodów (zwiększenie przychodów) będzie dokonywane w miesiącu dokonania płatności z pominięciem rachunku płatniczego.</a:t>
            </a:r>
          </a:p>
          <a:p>
            <a:pPr marL="0" indent="0" algn="just">
              <a:buNone/>
            </a:pPr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9021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Transakcje gotówkowe – koszty uzyskania przychodów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/>
              <a:t>Przytoczone regulacje </a:t>
            </a:r>
            <a:r>
              <a:rPr lang="pl-PL" sz="1800" b="1" dirty="0"/>
              <a:t>nie znajdą zastosowania</a:t>
            </a:r>
            <a:r>
              <a:rPr lang="pl-PL" sz="1800" dirty="0"/>
              <a:t> do innych niż płatności form regulowania (wygasania) zobowiązań, które ze swojej istoty nie mają charakteru płatności i nie są związane z rachunkiem płatniczym. Formy uregulowania zobowiązań takie jak m.in. kompensata (potrącenie), czy wymiana barterowa nie są więc objęte omawianymi przepisami. 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r>
              <a:rPr lang="pl-PL" sz="1800" dirty="0"/>
              <a:t>Natomiast w przypadku płatności, które odbywają się za pomocą instrumentów płatniczych, związanych z rachunkami płatniczymi, takimi jak m.in. karty płatnicze, jak również płatności dokonywanych poprzez systemy pośredniczące w płatnościach, takie jak </a:t>
            </a:r>
            <a:r>
              <a:rPr lang="pl-PL" sz="1800" dirty="0" err="1"/>
              <a:t>PayPal</a:t>
            </a:r>
            <a:r>
              <a:rPr lang="pl-PL" sz="1800" dirty="0"/>
              <a:t>, PayU itp., opisywane przepisy będą mieć zastosowanie.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264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Sankcje w VAT </a:t>
            </a:r>
            <a:br>
              <a:rPr lang="pl-PL" dirty="0"/>
            </a:br>
            <a:r>
              <a:rPr lang="pl-PL" dirty="0" err="1"/>
              <a:t>ver</a:t>
            </a:r>
            <a:r>
              <a:rPr lang="pl-PL" dirty="0"/>
              <a:t>. 2017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355379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738958" y="4629408"/>
            <a:ext cx="1929814" cy="1929814"/>
          </a:xfrm>
          <a:prstGeom prst="ellipse">
            <a:avLst/>
          </a:prstGeom>
          <a:solidFill>
            <a:srgbClr val="FDE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cxnSp>
        <p:nvCxnSpPr>
          <p:cNvPr id="13" name="Łącznik prosty 12"/>
          <p:cNvCxnSpPr>
            <a:stCxn id="11" idx="0"/>
            <a:endCxn id="10" idx="3"/>
          </p:cNvCxnSpPr>
          <p:nvPr/>
        </p:nvCxnSpPr>
        <p:spPr>
          <a:xfrm flipV="1">
            <a:off x="1703865" y="3471515"/>
            <a:ext cx="309274" cy="1157893"/>
          </a:xfrm>
          <a:prstGeom prst="line">
            <a:avLst/>
          </a:prstGeom>
          <a:noFill/>
          <a:ln>
            <a:solidFill>
              <a:srgbClr val="4F627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Elipsa 14"/>
          <p:cNvSpPr/>
          <p:nvPr/>
        </p:nvSpPr>
        <p:spPr>
          <a:xfrm>
            <a:off x="1663569" y="4585271"/>
            <a:ext cx="83081" cy="83081"/>
          </a:xfrm>
          <a:prstGeom prst="ellipse">
            <a:avLst/>
          </a:prstGeom>
          <a:solidFill>
            <a:srgbClr val="4F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5045855" y="372140"/>
            <a:ext cx="1465084" cy="1465084"/>
          </a:xfrm>
          <a:prstGeom prst="ellipse">
            <a:avLst/>
          </a:prstGeom>
          <a:solidFill>
            <a:srgbClr val="FDE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9" name="Elipsa 18"/>
          <p:cNvSpPr/>
          <p:nvPr/>
        </p:nvSpPr>
        <p:spPr>
          <a:xfrm>
            <a:off x="6694892" y="2211572"/>
            <a:ext cx="1690127" cy="1690127"/>
          </a:xfrm>
          <a:prstGeom prst="ellipse">
            <a:avLst/>
          </a:prstGeom>
          <a:solidFill>
            <a:srgbClr val="FDE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4514050" y="4186346"/>
            <a:ext cx="1854852" cy="1854852"/>
          </a:xfrm>
          <a:prstGeom prst="ellipse">
            <a:avLst/>
          </a:prstGeom>
          <a:solidFill>
            <a:srgbClr val="FDE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cxnSp>
        <p:nvCxnSpPr>
          <p:cNvPr id="28" name="Łącznik prosty 27"/>
          <p:cNvCxnSpPr>
            <a:stCxn id="10" idx="5"/>
            <a:endCxn id="20" idx="0"/>
          </p:cNvCxnSpPr>
          <p:nvPr/>
        </p:nvCxnSpPr>
        <p:spPr>
          <a:xfrm>
            <a:off x="3946547" y="3471515"/>
            <a:ext cx="1494929" cy="714831"/>
          </a:xfrm>
          <a:prstGeom prst="line">
            <a:avLst/>
          </a:prstGeom>
          <a:noFill/>
          <a:ln>
            <a:solidFill>
              <a:srgbClr val="4F627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Łącznik prosty 29"/>
          <p:cNvCxnSpPr>
            <a:stCxn id="10" idx="6"/>
            <a:endCxn id="19" idx="2"/>
          </p:cNvCxnSpPr>
          <p:nvPr/>
        </p:nvCxnSpPr>
        <p:spPr>
          <a:xfrm>
            <a:off x="4346969" y="2504811"/>
            <a:ext cx="2347923" cy="551825"/>
          </a:xfrm>
          <a:prstGeom prst="line">
            <a:avLst/>
          </a:prstGeom>
          <a:noFill/>
          <a:ln>
            <a:solidFill>
              <a:srgbClr val="4F627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2" name="Łącznik prosty 31"/>
          <p:cNvCxnSpPr>
            <a:stCxn id="10" idx="7"/>
            <a:endCxn id="18" idx="2"/>
          </p:cNvCxnSpPr>
          <p:nvPr/>
        </p:nvCxnSpPr>
        <p:spPr>
          <a:xfrm flipV="1">
            <a:off x="3946547" y="1104682"/>
            <a:ext cx="1099308" cy="433425"/>
          </a:xfrm>
          <a:prstGeom prst="line">
            <a:avLst/>
          </a:prstGeom>
          <a:noFill/>
          <a:ln>
            <a:solidFill>
              <a:srgbClr val="4F627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7" name="Elipsa 36"/>
          <p:cNvSpPr/>
          <p:nvPr/>
        </p:nvSpPr>
        <p:spPr>
          <a:xfrm>
            <a:off x="5407001" y="4153948"/>
            <a:ext cx="83125" cy="83125"/>
          </a:xfrm>
          <a:prstGeom prst="ellipse">
            <a:avLst/>
          </a:prstGeom>
          <a:solidFill>
            <a:srgbClr val="4F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40" name="Elipsa 39"/>
          <p:cNvSpPr/>
          <p:nvPr/>
        </p:nvSpPr>
        <p:spPr>
          <a:xfrm>
            <a:off x="4985192" y="1063533"/>
            <a:ext cx="83125" cy="83125"/>
          </a:xfrm>
          <a:prstGeom prst="ellipse">
            <a:avLst/>
          </a:prstGeom>
          <a:solidFill>
            <a:srgbClr val="4F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grpSp>
        <p:nvGrpSpPr>
          <p:cNvPr id="114" name="Grupa 113"/>
          <p:cNvGrpSpPr/>
          <p:nvPr/>
        </p:nvGrpSpPr>
        <p:grpSpPr>
          <a:xfrm>
            <a:off x="1517936" y="1137685"/>
            <a:ext cx="2923814" cy="2734252"/>
            <a:chOff x="656700" y="308345"/>
            <a:chExt cx="2923814" cy="2734252"/>
          </a:xfrm>
        </p:grpSpPr>
        <p:sp>
          <p:nvSpPr>
            <p:cNvPr id="10" name="Elipsa 9"/>
            <p:cNvSpPr/>
            <p:nvPr/>
          </p:nvSpPr>
          <p:spPr>
            <a:xfrm>
              <a:off x="751481" y="308345"/>
              <a:ext cx="2734252" cy="2734252"/>
            </a:xfrm>
            <a:prstGeom prst="ellipse">
              <a:avLst/>
            </a:prstGeom>
            <a:solidFill>
              <a:srgbClr val="CCD4D9"/>
            </a:solidFill>
            <a:ln>
              <a:solidFill>
                <a:srgbClr val="4F627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>
                <a:solidFill>
                  <a:prstClr val="white"/>
                </a:solidFill>
              </a:endParaRPr>
            </a:p>
          </p:txBody>
        </p:sp>
        <p:sp>
          <p:nvSpPr>
            <p:cNvPr id="44" name="pole tekstowe 43"/>
            <p:cNvSpPr txBox="1"/>
            <p:nvPr/>
          </p:nvSpPr>
          <p:spPr>
            <a:xfrm>
              <a:off x="656700" y="1075307"/>
              <a:ext cx="29238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dirty="0">
                  <a:solidFill>
                    <a:srgbClr val="52615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Zmiany od </a:t>
              </a:r>
            </a:p>
            <a:p>
              <a:pPr algn="ctr"/>
              <a:r>
                <a:rPr lang="pl-PL" b="1" dirty="0">
                  <a:solidFill>
                    <a:srgbClr val="52615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 stycznia 2017 r.</a:t>
              </a:r>
              <a:br>
                <a:rPr lang="pl-PL" b="1" dirty="0">
                  <a:solidFill>
                    <a:srgbClr val="52615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pl-PL" dirty="0">
                  <a:solidFill>
                    <a:srgbClr val="52615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w ustawie o minimalnym wynagrodzeniu za pracę</a:t>
              </a:r>
              <a:endParaRPr lang="pl-PL" b="1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8" name="pole tekstowe 47"/>
          <p:cNvSpPr txBox="1"/>
          <p:nvPr/>
        </p:nvSpPr>
        <p:spPr>
          <a:xfrm>
            <a:off x="4972585" y="750739"/>
            <a:ext cx="16116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Zmiana minimalnej stawki wynagrodzenia za pracę</a:t>
            </a:r>
          </a:p>
          <a:p>
            <a:pPr algn="ctr"/>
            <a:r>
              <a:rPr lang="pl-PL" sz="1000" b="1" dirty="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2.000 złotych</a:t>
            </a:r>
          </a:p>
        </p:txBody>
      </p:sp>
      <p:sp>
        <p:nvSpPr>
          <p:cNvPr id="35" name="pole tekstowe 34"/>
          <p:cNvSpPr txBox="1"/>
          <p:nvPr/>
        </p:nvSpPr>
        <p:spPr>
          <a:xfrm>
            <a:off x="6744084" y="2625748"/>
            <a:ext cx="15917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Zniesienie zróżnicowania wynagrodzenia dla osób w pierwszym roku pracy</a:t>
            </a:r>
          </a:p>
        </p:txBody>
      </p:sp>
      <p:sp>
        <p:nvSpPr>
          <p:cNvPr id="38" name="pole tekstowe 37"/>
          <p:cNvSpPr txBox="1"/>
          <p:nvPr/>
        </p:nvSpPr>
        <p:spPr>
          <a:xfrm>
            <a:off x="4695388" y="4682885"/>
            <a:ext cx="1492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Wyłączenie dodatku nocnego do podstawy minimalnego wymiaru wynagrodzenia</a:t>
            </a:r>
          </a:p>
        </p:txBody>
      </p:sp>
      <p:sp>
        <p:nvSpPr>
          <p:cNvPr id="46" name="pole tekstowe 45"/>
          <p:cNvSpPr txBox="1"/>
          <p:nvPr/>
        </p:nvSpPr>
        <p:spPr>
          <a:xfrm>
            <a:off x="911685" y="5163428"/>
            <a:ext cx="1584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Wprowadzenie minimalnej stawki godzinowej dla zleceniobiorców i samozatrudnionych</a:t>
            </a:r>
          </a:p>
          <a:p>
            <a:pPr algn="ctr"/>
            <a:r>
              <a:rPr lang="pl-PL" sz="1000" b="1" dirty="0">
                <a:solidFill>
                  <a:srgbClr val="4F627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złotych</a:t>
            </a:r>
          </a:p>
        </p:txBody>
      </p:sp>
      <p:sp>
        <p:nvSpPr>
          <p:cNvPr id="127" name="Elipsa 126"/>
          <p:cNvSpPr/>
          <p:nvPr/>
        </p:nvSpPr>
        <p:spPr>
          <a:xfrm>
            <a:off x="6653783" y="3015197"/>
            <a:ext cx="83081" cy="83081"/>
          </a:xfrm>
          <a:prstGeom prst="ellipse">
            <a:avLst/>
          </a:prstGeom>
          <a:solidFill>
            <a:srgbClr val="4F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132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Sankcja VAT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dodatkowe zobowiązanie podatkowe nie stanowi podatku VAT, a jest w istocie rzeczy sankcją administracyjną</a:t>
            </a:r>
          </a:p>
          <a:p>
            <a:pPr algn="just"/>
            <a:endParaRPr lang="pl-PL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pl-PL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pl-PL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l-PL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Nie dotyczą jej reguły dotyczące podatków, ale powinny jej dotyczyć reguły dotyczące kar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30</a:t>
            </a:fld>
            <a:endParaRPr lang="pl-P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791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Sankcja VAT – stawka obniżona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55625" lvl="1" indent="-12700" algn="just">
              <a:buNone/>
            </a:pPr>
            <a:r>
              <a:rPr lang="pl-PL" sz="18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Jeżeli po zakończeniu kontroli podatkowej albo w trakcie prowadzonego postępowania kontrolnego podatnik spełnił następujące warunki: </a:t>
            </a:r>
          </a:p>
          <a:p>
            <a:pPr marL="942975" lvl="1" indent="-400050" algn="just">
              <a:buAutoNum type="romanLcParenBoth"/>
            </a:pPr>
            <a:r>
              <a:rPr lang="pl-PL" sz="18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złożył korektę deklaracji uwzględniającą </a:t>
            </a:r>
          </a:p>
          <a:p>
            <a:pPr marL="942975" lvl="1" indent="-400050" algn="just">
              <a:buAutoNum type="romanLcParenBoth"/>
            </a:pPr>
            <a:r>
              <a:rPr lang="pl-PL" sz="18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wszystkie stwierdzone nieprawidłowości i </a:t>
            </a:r>
          </a:p>
          <a:p>
            <a:pPr marL="942975" lvl="1" indent="-400050" algn="just">
              <a:buAutoNum type="romanLcParenBoth"/>
            </a:pPr>
            <a:r>
              <a:rPr lang="pl-PL" sz="18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wpłacił kwotę zobowiązania podatkowego lub zwrócił nienależną kwotę zwrotu,</a:t>
            </a:r>
          </a:p>
          <a:p>
            <a:pPr marL="542925" lvl="1" indent="0" algn="just">
              <a:buNone/>
            </a:pPr>
            <a:r>
              <a:rPr lang="pl-PL" sz="1800" dirty="0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Stosowana jest sankcja w wysokości 20%.  </a:t>
            </a:r>
          </a:p>
          <a:p>
            <a:pPr indent="0" algn="just">
              <a:buNone/>
            </a:pPr>
            <a:endParaRPr lang="pl-PL" sz="36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31</a:t>
            </a:fld>
            <a:endParaRPr lang="pl-P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227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Sankcja VAT – stawka podwyższona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Jeśli zaniżona kwota zobowiązania podatkowego, zawyżona kwota zwrotu różnicy podatku etc. wynika w całości lub w części z obniżenia kwoty podatku należnego o kwoty podatku naliczonego wynikające z faktur, które: </a:t>
            </a:r>
          </a:p>
          <a:p>
            <a:pPr marL="342900" indent="-342900" algn="just">
              <a:buAutoNum type="arabicParenR"/>
            </a:pPr>
            <a:r>
              <a:rPr lang="pl-PL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zostały wystawione przez podmiot nieistniejący,</a:t>
            </a:r>
          </a:p>
          <a:p>
            <a:pPr marL="342900" indent="-342900" algn="just">
              <a:buAutoNum type="arabicParenR"/>
            </a:pPr>
            <a:r>
              <a:rPr lang="pl-PL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stwierdzają czynności, które nie zostały dokonane – w części dotyczącej tych czynności,</a:t>
            </a:r>
          </a:p>
          <a:p>
            <a:pPr marL="342900" indent="-342900" algn="just">
              <a:buAutoNum type="arabicParenR"/>
            </a:pPr>
            <a:r>
              <a:rPr lang="pl-PL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podają kwoty niezgodne z rzeczywistością – w części dotyczącej tych pozycji, dla których podane zostały kwoty niezgodne z rzeczywistością,</a:t>
            </a:r>
          </a:p>
          <a:p>
            <a:pPr marL="342900" indent="-342900" algn="just">
              <a:buAutoNum type="arabicParenR"/>
            </a:pPr>
            <a:r>
              <a:rPr lang="pl-PL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potwierdzają czynności, do których mają zastosowanie przepisy art. 58 i art. 83 Kodeksu cywilnego – w części dotyczącej tych czynności</a:t>
            </a:r>
          </a:p>
          <a:p>
            <a:pPr marL="0" indent="0" algn="just">
              <a:buNone/>
            </a:pPr>
            <a:r>
              <a:rPr lang="pl-PL" sz="1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– wysokość dodatkowego zobowiązania podatkowego w części dotyczącej podatku naliczonego wynikającego z powyższych faktur wynosi 100%.</a:t>
            </a:r>
          </a:p>
          <a:p>
            <a:pPr marL="0" indent="0" algn="just">
              <a:buNone/>
            </a:pPr>
            <a:endParaRPr lang="pl-PL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32</a:t>
            </a:fld>
            <a:endParaRPr lang="pl-P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721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Jednolity Plik Kontrolny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71059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Jednolity Plik Kontrolny (JPK)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34</a:t>
            </a:fld>
            <a:endParaRPr lang="pl-P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3315854" y="2382981"/>
            <a:ext cx="1874982" cy="1874982"/>
          </a:xfrm>
          <a:prstGeom prst="ellipse">
            <a:avLst/>
          </a:prstGeom>
          <a:noFill/>
          <a:ln>
            <a:solidFill>
              <a:srgbClr val="4F627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1923559" y="1446849"/>
            <a:ext cx="1200728" cy="1200728"/>
          </a:xfrm>
          <a:prstGeom prst="ellipse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" name="Łącznik prosty 12"/>
          <p:cNvCxnSpPr>
            <a:stCxn id="11" idx="5"/>
          </p:cNvCxnSpPr>
          <p:nvPr/>
        </p:nvCxnSpPr>
        <p:spPr>
          <a:xfrm>
            <a:off x="2948444" y="2471734"/>
            <a:ext cx="490081" cy="418960"/>
          </a:xfrm>
          <a:prstGeom prst="line">
            <a:avLst/>
          </a:prstGeom>
          <a:noFill/>
          <a:ln>
            <a:solidFill>
              <a:srgbClr val="4F627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Elipsa 14"/>
          <p:cNvSpPr/>
          <p:nvPr/>
        </p:nvSpPr>
        <p:spPr>
          <a:xfrm>
            <a:off x="2881218" y="2419287"/>
            <a:ext cx="83125" cy="83125"/>
          </a:xfrm>
          <a:prstGeom prst="ellipse">
            <a:avLst/>
          </a:prstGeom>
          <a:solidFill>
            <a:srgbClr val="4F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Elipsa 19"/>
          <p:cNvSpPr/>
          <p:nvPr/>
        </p:nvSpPr>
        <p:spPr>
          <a:xfrm>
            <a:off x="3590439" y="5139683"/>
            <a:ext cx="1572203" cy="1572203"/>
          </a:xfrm>
          <a:prstGeom prst="ellipse">
            <a:avLst/>
          </a:prstGeom>
          <a:solidFill>
            <a:srgbClr val="FDE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Elipsa 20"/>
          <p:cNvSpPr/>
          <p:nvPr/>
        </p:nvSpPr>
        <p:spPr>
          <a:xfrm>
            <a:off x="1870930" y="4450692"/>
            <a:ext cx="1084984" cy="1084984"/>
          </a:xfrm>
          <a:prstGeom prst="ellipse">
            <a:avLst/>
          </a:prstGeom>
          <a:solidFill>
            <a:srgbClr val="FDE4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Elipsa 21"/>
          <p:cNvSpPr/>
          <p:nvPr/>
        </p:nvSpPr>
        <p:spPr>
          <a:xfrm>
            <a:off x="923341" y="3034939"/>
            <a:ext cx="1084984" cy="1084984"/>
          </a:xfrm>
          <a:prstGeom prst="ellipse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4" name="Łącznik prosty 23"/>
          <p:cNvCxnSpPr>
            <a:stCxn id="10" idx="2"/>
            <a:endCxn id="22" idx="6"/>
          </p:cNvCxnSpPr>
          <p:nvPr/>
        </p:nvCxnSpPr>
        <p:spPr>
          <a:xfrm flipH="1">
            <a:off x="2008325" y="3320472"/>
            <a:ext cx="1307529" cy="256959"/>
          </a:xfrm>
          <a:prstGeom prst="line">
            <a:avLst/>
          </a:prstGeom>
          <a:noFill/>
          <a:ln>
            <a:solidFill>
              <a:srgbClr val="4F627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Łącznik prosty 25"/>
          <p:cNvCxnSpPr>
            <a:stCxn id="10" idx="3"/>
          </p:cNvCxnSpPr>
          <p:nvPr/>
        </p:nvCxnSpPr>
        <p:spPr>
          <a:xfrm flipH="1">
            <a:off x="2852556" y="3983378"/>
            <a:ext cx="737883" cy="669800"/>
          </a:xfrm>
          <a:prstGeom prst="line">
            <a:avLst/>
          </a:prstGeom>
          <a:noFill/>
          <a:ln>
            <a:solidFill>
              <a:srgbClr val="4F627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Łącznik prosty 27"/>
          <p:cNvCxnSpPr/>
          <p:nvPr/>
        </p:nvCxnSpPr>
        <p:spPr>
          <a:xfrm>
            <a:off x="2881218" y="5213835"/>
            <a:ext cx="755598" cy="458592"/>
          </a:xfrm>
          <a:prstGeom prst="line">
            <a:avLst/>
          </a:prstGeom>
          <a:noFill/>
          <a:ln>
            <a:solidFill>
              <a:srgbClr val="4F627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3" name="Elipsa 32"/>
          <p:cNvSpPr/>
          <p:nvPr/>
        </p:nvSpPr>
        <p:spPr>
          <a:xfrm>
            <a:off x="1980382" y="3546620"/>
            <a:ext cx="83125" cy="83125"/>
          </a:xfrm>
          <a:prstGeom prst="ellipse">
            <a:avLst/>
          </a:prstGeom>
          <a:solidFill>
            <a:srgbClr val="4F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6" name="Elipsa 35"/>
          <p:cNvSpPr/>
          <p:nvPr/>
        </p:nvSpPr>
        <p:spPr>
          <a:xfrm>
            <a:off x="2804199" y="4613098"/>
            <a:ext cx="83125" cy="83125"/>
          </a:xfrm>
          <a:prstGeom prst="ellipse">
            <a:avLst/>
          </a:prstGeom>
          <a:solidFill>
            <a:srgbClr val="4F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Elipsa 36"/>
          <p:cNvSpPr/>
          <p:nvPr/>
        </p:nvSpPr>
        <p:spPr>
          <a:xfrm>
            <a:off x="3595252" y="5639587"/>
            <a:ext cx="83125" cy="83125"/>
          </a:xfrm>
          <a:prstGeom prst="ellipse">
            <a:avLst/>
          </a:prstGeom>
          <a:solidFill>
            <a:srgbClr val="4F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pole tekstowe 43"/>
          <p:cNvSpPr txBox="1"/>
          <p:nvPr/>
        </p:nvSpPr>
        <p:spPr>
          <a:xfrm>
            <a:off x="3334111" y="2993663"/>
            <a:ext cx="1842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JPK</a:t>
            </a:r>
          </a:p>
        </p:txBody>
      </p:sp>
      <p:sp>
        <p:nvSpPr>
          <p:cNvPr id="45" name="pole tekstowe 44"/>
          <p:cNvSpPr txBox="1"/>
          <p:nvPr/>
        </p:nvSpPr>
        <p:spPr>
          <a:xfrm>
            <a:off x="3315855" y="3719954"/>
            <a:ext cx="18749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1000" dirty="0">
              <a:solidFill>
                <a:srgbClr val="4F627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pole tekstowe 46"/>
          <p:cNvSpPr txBox="1"/>
          <p:nvPr/>
        </p:nvSpPr>
        <p:spPr>
          <a:xfrm>
            <a:off x="617342" y="3345612"/>
            <a:ext cx="1673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 różnych struktur logicznych</a:t>
            </a:r>
          </a:p>
        </p:txBody>
      </p:sp>
      <p:sp>
        <p:nvSpPr>
          <p:cNvPr id="48" name="pole tekstowe 47"/>
          <p:cNvSpPr txBox="1"/>
          <p:nvPr/>
        </p:nvSpPr>
        <p:spPr>
          <a:xfrm>
            <a:off x="1837620" y="1707008"/>
            <a:ext cx="1437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Przekazywana na żądanie organu</a:t>
            </a:r>
          </a:p>
        </p:txBody>
      </p:sp>
      <p:sp>
        <p:nvSpPr>
          <p:cNvPr id="49" name="pole tekstowe 48"/>
          <p:cNvSpPr txBox="1"/>
          <p:nvPr/>
        </p:nvSpPr>
        <p:spPr>
          <a:xfrm>
            <a:off x="1260676" y="4811779"/>
            <a:ext cx="22662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Ewidencje VAT</a:t>
            </a:r>
          </a:p>
        </p:txBody>
      </p:sp>
      <p:sp>
        <p:nvSpPr>
          <p:cNvPr id="50" name="pole tekstowe 49"/>
          <p:cNvSpPr txBox="1"/>
          <p:nvPr/>
        </p:nvSpPr>
        <p:spPr>
          <a:xfrm>
            <a:off x="3701945" y="5513892"/>
            <a:ext cx="3034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Przekazywane automatycznie (bez wezwania)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Przekazywane co miesiąc (nawet jeśli inne rozliczenia w firmie)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l-PL" sz="1000" b="1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Inne terminy wdrożenia</a:t>
            </a:r>
          </a:p>
        </p:txBody>
      </p:sp>
      <p:sp>
        <p:nvSpPr>
          <p:cNvPr id="32" name="Elipsa 31"/>
          <p:cNvSpPr/>
          <p:nvPr/>
        </p:nvSpPr>
        <p:spPr>
          <a:xfrm>
            <a:off x="5876723" y="2859925"/>
            <a:ext cx="1200728" cy="1200728"/>
          </a:xfrm>
          <a:prstGeom prst="ellipse">
            <a:avLst/>
          </a:prstGeom>
          <a:solidFill>
            <a:srgbClr val="F2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4" name="Łącznik prosty 12"/>
          <p:cNvCxnSpPr/>
          <p:nvPr/>
        </p:nvCxnSpPr>
        <p:spPr>
          <a:xfrm flipH="1" flipV="1">
            <a:off x="5219411" y="3320472"/>
            <a:ext cx="657312" cy="73301"/>
          </a:xfrm>
          <a:prstGeom prst="line">
            <a:avLst/>
          </a:prstGeom>
          <a:noFill/>
          <a:ln>
            <a:solidFill>
              <a:srgbClr val="4F627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Elipsa 34"/>
          <p:cNvSpPr/>
          <p:nvPr/>
        </p:nvSpPr>
        <p:spPr>
          <a:xfrm>
            <a:off x="5858105" y="3377164"/>
            <a:ext cx="83125" cy="83125"/>
          </a:xfrm>
          <a:prstGeom prst="ellipse">
            <a:avLst/>
          </a:prstGeom>
          <a:solidFill>
            <a:srgbClr val="4F6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8" name="pole tekstowe 37"/>
          <p:cNvSpPr txBox="1"/>
          <p:nvPr/>
        </p:nvSpPr>
        <p:spPr>
          <a:xfrm>
            <a:off x="5771734" y="3062934"/>
            <a:ext cx="14379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b="1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Przekazywana w tej części, która jest prowadzona w formie elektronicznej</a:t>
            </a:r>
          </a:p>
        </p:txBody>
      </p:sp>
    </p:spTree>
    <p:extLst>
      <p:ext uri="{BB962C8B-B14F-4D97-AF65-F5344CB8AC3E}">
        <p14:creationId xmlns:p14="http://schemas.microsoft.com/office/powerpoint/2010/main" val="1431090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Kto i kiedy?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Duży przedsiębiorca i podmiot nie będący przedsiębiorcą – 1 lipca 2016</a:t>
            </a:r>
          </a:p>
          <a:p>
            <a:pPr algn="just"/>
            <a:r>
              <a:rPr lang="pl-PL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Średni i mały przedsiębiorca:</a:t>
            </a:r>
          </a:p>
          <a:p>
            <a:pPr marL="0" indent="0" algn="just">
              <a:buNone/>
            </a:pPr>
            <a:endParaRPr lang="pl-PL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 algn="just"/>
            <a:r>
              <a:rPr lang="pl-PL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Ewidencja VAT – 1 stycznia 2017, </a:t>
            </a:r>
          </a:p>
          <a:p>
            <a:pPr lvl="1" algn="just"/>
            <a:r>
              <a:rPr lang="pl-PL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Inne elementy JPK - 1 lipca 2018</a:t>
            </a:r>
          </a:p>
          <a:p>
            <a:pPr marL="457200" lvl="1" indent="0" algn="just">
              <a:buNone/>
            </a:pPr>
            <a:endParaRPr lang="pl-PL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pl-PL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Mikroprzedsiębiorca</a:t>
            </a:r>
            <a:r>
              <a:rPr lang="pl-PL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</a:p>
          <a:p>
            <a:pPr lvl="1" algn="just"/>
            <a:r>
              <a:rPr lang="pl-PL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Ewidencje VAT – 1 stycznia 2018, </a:t>
            </a:r>
          </a:p>
          <a:p>
            <a:pPr lvl="1" algn="just"/>
            <a:r>
              <a:rPr lang="pl-PL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Inne elementy JPK - 1 lipca 2018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35</a:t>
            </a:fld>
            <a:endParaRPr lang="pl-P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47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Jakim przedsiębiorcą jestem?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305861"/>
            <a:ext cx="7886700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34000"/>
              </a:lnSpc>
              <a:spcBef>
                <a:spcPts val="0"/>
              </a:spcBef>
              <a:buNone/>
            </a:pPr>
            <a:r>
              <a:rPr lang="pl-PL" sz="1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Mikroprzedsiębiorca</a:t>
            </a:r>
            <a:r>
              <a:rPr lang="pl-PL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- w co najmniej jednym z dwóch ostatnich lat obrotowych: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zatrudniał średniorocznie mniej niż 10 pracowników oraz</a:t>
            </a:r>
            <a:b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osiągnął roczny obrót netto ze sprzedaży towarów, wyrobów i usług oraz operacji finansowych nieprzekraczający równowartości w złotych 2 milionów euro, lub sumy aktywów jego bilansu sporządzonego na koniec jednego z tych lat nie przekroczyły równowartości w złotych 2 milionów euro.</a:t>
            </a:r>
          </a:p>
          <a:p>
            <a:pPr marL="0" indent="0" algn="just">
              <a:lnSpc>
                <a:spcPct val="134000"/>
              </a:lnSpc>
              <a:spcBef>
                <a:spcPts val="0"/>
              </a:spcBef>
              <a:buNone/>
            </a:pPr>
            <a:endParaRPr lang="pl-PL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lnSpc>
                <a:spcPct val="134000"/>
              </a:lnSpc>
              <a:spcBef>
                <a:spcPts val="0"/>
              </a:spcBef>
              <a:buNone/>
            </a:pPr>
            <a:r>
              <a:rPr lang="pl-PL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Mały przedsiębiorca </a:t>
            </a: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-  w co najmniej jednym z dwóch ostatnich lat obrotowych: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zatrudniał średniorocznie mniej niż 50 pracowników oraz</a:t>
            </a:r>
            <a:b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osiągnął roczny obrót netto ze sprzedaży towarów, wyrobów i usług oraz operacji finansowych nieprzekraczający równowartości w złotych 10 milionów euro, lub sumy aktywów jego bilansu sporządzonego na koniec jednego z tych lat nie przekroczyły równowartości w złotych 10 milionów euro.</a:t>
            </a:r>
          </a:p>
          <a:p>
            <a:pPr marL="0" indent="0" algn="just">
              <a:lnSpc>
                <a:spcPct val="134000"/>
              </a:lnSpc>
              <a:spcBef>
                <a:spcPts val="0"/>
              </a:spcBef>
              <a:buNone/>
            </a:pPr>
            <a:endParaRPr lang="pl-PL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lnSpc>
                <a:spcPct val="134000"/>
              </a:lnSpc>
              <a:spcBef>
                <a:spcPts val="0"/>
              </a:spcBef>
              <a:buNone/>
            </a:pPr>
            <a:r>
              <a:rPr lang="pl-PL" sz="1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Średni przedsiębiorca - </a:t>
            </a: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w co najmniej jednym z dwóch ostatnich lat obrotowych: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zatrudniał średniorocznie mniej niż 250 pracowników oraz</a:t>
            </a:r>
            <a:b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 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pl-PL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osiągnął roczny obrót netto ze sprzedaży towarów, wyrobów i usług oraz operacji finansowych nieprzekraczający równowartości w złotych 50 milionów euro, lub sumy aktywów jego bilansu sporządzonego na koniec jednego z tych lat nie przekroczyły równowartości w złotych 43 milionów euro.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endParaRPr lang="pl-PL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36</a:t>
            </a:fld>
            <a:endParaRPr lang="pl-P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55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JPK w praktyce – obszary problemowe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pl-PL" dirty="0">
                <a:latin typeface="Tahoma" pitchFamily="34" charset="0"/>
                <a:ea typeface="Tahoma" pitchFamily="34" charset="0"/>
                <a:cs typeface="Tahoma" pitchFamily="34" charset="0"/>
              </a:rPr>
              <a:t>JPK powinien już teraz uwzględniać dane z paragonów – ma być odrębna struktura, ale jej nie ma w dalszym ciągu – mogą być dane zbiorczo ujmowane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pl-PL" dirty="0">
                <a:latin typeface="Tahoma" pitchFamily="34" charset="0"/>
                <a:ea typeface="Tahoma" pitchFamily="34" charset="0"/>
                <a:cs typeface="Tahoma" pitchFamily="34" charset="0"/>
              </a:rPr>
              <a:t>W JPK nie uwzględnia się faktur zakupowych nawet z </a:t>
            </a:r>
            <a:r>
              <a:rPr lang="pl-PL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reverse</a:t>
            </a:r>
            <a:r>
              <a:rPr lang="pl-PL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pl-PL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charge</a:t>
            </a:r>
            <a:endParaRPr lang="pl-PL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pl-PL" dirty="0">
                <a:latin typeface="Tahoma" pitchFamily="34" charset="0"/>
                <a:ea typeface="Tahoma" pitchFamily="34" charset="0"/>
                <a:cs typeface="Tahoma" pitchFamily="34" charset="0"/>
              </a:rPr>
              <a:t>W JPK nie dokonuje się zaokrągleń (chociaż JPK powinien odpowiadać deklaracjom VAT)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pl-PL" dirty="0">
                <a:latin typeface="Tahoma" pitchFamily="34" charset="0"/>
                <a:ea typeface="Tahoma" pitchFamily="34" charset="0"/>
                <a:cs typeface="Tahoma" pitchFamily="34" charset="0"/>
              </a:rPr>
              <a:t>JPK wysyła się wyłącznie elektronicznie – aplikacją albo przez interfejsy JPK – nie można wysyłać CD/DVD/USB z danymi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pl-PL" dirty="0">
                <a:latin typeface="Tahoma" pitchFamily="34" charset="0"/>
                <a:ea typeface="Tahoma" pitchFamily="34" charset="0"/>
                <a:cs typeface="Tahoma" pitchFamily="34" charset="0"/>
              </a:rPr>
              <a:t>JPK podlega korektom na zasadach ogólnych (wysłanie w całości nowego pliku)</a:t>
            </a:r>
          </a:p>
          <a:p>
            <a:pPr algn="just">
              <a:lnSpc>
                <a:spcPct val="134000"/>
              </a:lnSpc>
              <a:spcBef>
                <a:spcPts val="0"/>
              </a:spcBef>
            </a:pPr>
            <a:r>
              <a:rPr lang="pl-PL" dirty="0">
                <a:latin typeface="Tahoma" pitchFamily="34" charset="0"/>
                <a:ea typeface="Tahoma" pitchFamily="34" charset="0"/>
                <a:cs typeface="Tahoma" pitchFamily="34" charset="0"/>
              </a:rPr>
              <a:t>Jeśli część księgowości jest prowadzona ręcznie, to tej części nie dotyczy JPK (np. jeśli faktury wystawiane są ręcznie), przy czym Excel jest księgowością elektroniczną </a:t>
            </a:r>
            <a:r>
              <a:rPr lang="pl-PL" dirty="0">
                <a:latin typeface="Tahoma" pitchFamily="34" charset="0"/>
                <a:ea typeface="Tahoma" pitchFamily="34" charset="0"/>
                <a:cs typeface="Tahoma" pitchFamily="34" charset="0"/>
                <a:sym typeface="Wingdings" pitchFamily="2" charset="2"/>
              </a:rPr>
              <a:t>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37</a:t>
            </a:fld>
            <a:endParaRPr lang="pl-P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0900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>
                <a:latin typeface="Tahoma" pitchFamily="34" charset="0"/>
                <a:ea typeface="Tahoma" pitchFamily="34" charset="0"/>
                <a:cs typeface="Tahoma" pitchFamily="34" charset="0"/>
              </a:rPr>
              <a:pPr/>
              <a:t>38</a:t>
            </a:fld>
            <a:endParaRPr lang="pl-PL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628646" y="-71963"/>
            <a:ext cx="7886700" cy="969963"/>
          </a:xfrm>
        </p:spPr>
        <p:txBody>
          <a:bodyPr>
            <a:normAutofit/>
          </a:bodyPr>
          <a:lstStyle/>
          <a:p>
            <a:r>
              <a:rPr lang="pl-PL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Kim jesteśmy?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3113896" y="1968849"/>
            <a:ext cx="0" cy="3641124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115318" y="898000"/>
            <a:ext cx="93911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9600" dirty="0">
                <a:solidFill>
                  <a:srgbClr val="CCD4D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518979" y="2566951"/>
            <a:ext cx="2331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Wealth management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518979" y="3382965"/>
            <a:ext cx="2331309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 tym między innymi:</a:t>
            </a:r>
          </a:p>
          <a:p>
            <a:pPr marL="171450" indent="-171450">
              <a:spcAft>
                <a:spcPts val="600"/>
              </a:spcAft>
              <a:buClr>
                <a:srgbClr val="FCD91D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zarządzanie majątkiem</a:t>
            </a:r>
          </a:p>
          <a:p>
            <a:pPr marL="171450" indent="-171450">
              <a:spcAft>
                <a:spcPts val="600"/>
              </a:spcAft>
              <a:buClr>
                <a:srgbClr val="FCD91D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planowanie inwestycyjne</a:t>
            </a:r>
          </a:p>
          <a:p>
            <a:pPr marL="171450" indent="-171450">
              <a:spcAft>
                <a:spcPts val="600"/>
              </a:spcAft>
              <a:buClr>
                <a:srgbClr val="FCD91D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planowanie sukcesyjne</a:t>
            </a:r>
          </a:p>
          <a:p>
            <a:pPr marL="171450" indent="-171450">
              <a:spcAft>
                <a:spcPts val="600"/>
              </a:spcAft>
              <a:buClr>
                <a:srgbClr val="FCD91D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audyt właścicielski</a:t>
            </a:r>
          </a:p>
          <a:p>
            <a:pPr marL="171450" indent="-171450">
              <a:spcAft>
                <a:spcPts val="600"/>
              </a:spcAft>
              <a:buClr>
                <a:srgbClr val="FCD91D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prywatne inwestycje</a:t>
            </a:r>
          </a:p>
          <a:p>
            <a:pPr marL="171450" indent="-171450">
              <a:spcAft>
                <a:spcPts val="600"/>
              </a:spcAft>
              <a:buClr>
                <a:srgbClr val="FCD91D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fundusze inwestycyjne</a:t>
            </a:r>
          </a:p>
          <a:p>
            <a:pPr marL="171450" indent="-171450">
              <a:spcAft>
                <a:spcPts val="600"/>
              </a:spcAft>
              <a:buClr>
                <a:srgbClr val="FCD91D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optymalizacja podatkowa</a:t>
            </a:r>
          </a:p>
          <a:p>
            <a:pPr marL="171450" indent="-171450">
              <a:spcAft>
                <a:spcPts val="600"/>
              </a:spcAft>
              <a:buClr>
                <a:srgbClr val="FCD91D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nieujawnione źródła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200" dirty="0">
              <a:solidFill>
                <a:srgbClr val="4F627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3175285" y="905269"/>
            <a:ext cx="93911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9600" dirty="0">
                <a:solidFill>
                  <a:srgbClr val="CCD4D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18" name="pole tekstowe 17"/>
          <p:cNvSpPr txBox="1"/>
          <p:nvPr/>
        </p:nvSpPr>
        <p:spPr>
          <a:xfrm>
            <a:off x="3561570" y="2566951"/>
            <a:ext cx="23313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Kompleksowe doradztwo prawno-podatkowe dla biznesu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3561570" y="3382965"/>
            <a:ext cx="233130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l-PL" sz="12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 tym między innymi:</a:t>
            </a:r>
          </a:p>
          <a:p>
            <a:pPr marL="171450" indent="-171450">
              <a:spcAft>
                <a:spcPts val="600"/>
              </a:spcAft>
              <a:buClr>
                <a:srgbClr val="FCD91D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doradztwo podatkowe</a:t>
            </a:r>
          </a:p>
          <a:p>
            <a:pPr marL="171450" indent="-171450">
              <a:spcAft>
                <a:spcPts val="600"/>
              </a:spcAft>
              <a:buClr>
                <a:srgbClr val="FCD91D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obsługa podatkowa</a:t>
            </a:r>
          </a:p>
          <a:p>
            <a:pPr marL="171450" indent="-171450">
              <a:spcAft>
                <a:spcPts val="600"/>
              </a:spcAft>
              <a:buClr>
                <a:srgbClr val="FCD91D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obsługa korporacyjna</a:t>
            </a:r>
          </a:p>
          <a:p>
            <a:pPr marL="171450" indent="-171450">
              <a:spcAft>
                <a:spcPts val="600"/>
              </a:spcAft>
              <a:buClr>
                <a:srgbClr val="FCD91D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audyty podatkowe</a:t>
            </a:r>
          </a:p>
          <a:p>
            <a:pPr marL="171450" indent="-171450">
              <a:spcAft>
                <a:spcPts val="600"/>
              </a:spcAft>
              <a:buClr>
                <a:srgbClr val="FCD91D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restrukturyzacje przedsiębiorstw</a:t>
            </a:r>
          </a:p>
          <a:p>
            <a:pPr marL="171450" indent="-171450">
              <a:spcAft>
                <a:spcPts val="600"/>
              </a:spcAft>
              <a:buClr>
                <a:srgbClr val="FCD91D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obsługa księgowa </a:t>
            </a:r>
            <a:br>
              <a:rPr lang="pl-PL" sz="12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pl-PL" sz="12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 rachunkowa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6239756" y="826343"/>
            <a:ext cx="93911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9600" dirty="0">
                <a:solidFill>
                  <a:srgbClr val="CCD4D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6560148" y="2566951"/>
            <a:ext cx="23313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Dodatkowe wsparcie</a:t>
            </a:r>
          </a:p>
        </p:txBody>
      </p:sp>
      <p:sp>
        <p:nvSpPr>
          <p:cNvPr id="22" name="pole tekstowe 21"/>
          <p:cNvSpPr txBox="1"/>
          <p:nvPr/>
        </p:nvSpPr>
        <p:spPr>
          <a:xfrm>
            <a:off x="6560148" y="3382965"/>
            <a:ext cx="233130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FCD91D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Notariusz</a:t>
            </a:r>
          </a:p>
          <a:p>
            <a:pPr marL="171450" indent="-171450">
              <a:spcAft>
                <a:spcPts val="600"/>
              </a:spcAft>
              <a:buClr>
                <a:srgbClr val="FCD91D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Biegli</a:t>
            </a:r>
          </a:p>
          <a:p>
            <a:pPr marL="171450" indent="-171450">
              <a:spcAft>
                <a:spcPts val="600"/>
              </a:spcAft>
              <a:buClr>
                <a:srgbClr val="FCD91D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Rzecznik patentowy</a:t>
            </a:r>
          </a:p>
          <a:p>
            <a:pPr marL="171450" indent="-171450">
              <a:spcAft>
                <a:spcPts val="600"/>
              </a:spcAft>
              <a:buClr>
                <a:srgbClr val="FCD91D"/>
              </a:buClr>
              <a:buFont typeface="Wingdings" panose="05000000000000000000" pitchFamily="2" charset="2"/>
              <a:buChar char="§"/>
            </a:pPr>
            <a:r>
              <a:rPr lang="pl-PL" sz="1200" dirty="0">
                <a:solidFill>
                  <a:srgbClr val="4F627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Komornik</a:t>
            </a:r>
          </a:p>
        </p:txBody>
      </p:sp>
      <p:cxnSp>
        <p:nvCxnSpPr>
          <p:cNvPr id="23" name="Łącznik prosty 22"/>
          <p:cNvCxnSpPr/>
          <p:nvPr/>
        </p:nvCxnSpPr>
        <p:spPr>
          <a:xfrm>
            <a:off x="6178368" y="1968849"/>
            <a:ext cx="0" cy="3641124"/>
          </a:xfrm>
          <a:prstGeom prst="line">
            <a:avLst/>
          </a:prstGeom>
          <a:ln w="9525">
            <a:solidFill>
              <a:srgbClr val="CCD4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7" y="53933"/>
            <a:ext cx="1228459" cy="7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5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7858"/>
            <a:ext cx="9144000" cy="51435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7782" y="-7737"/>
            <a:ext cx="6128436" cy="83375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Fabryka Przedsiębiorczości 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39</a:t>
            </a:fld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29514" y="1102661"/>
            <a:ext cx="8263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rgbClr val="4F6272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Wszystkie usługi dla biznesu w jednym miejscu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6304522"/>
            <a:ext cx="512022" cy="414494"/>
          </a:xfrm>
          <a:prstGeom prst="rect">
            <a:avLst/>
          </a:prstGeom>
        </p:spPr>
      </p:pic>
      <p:cxnSp>
        <p:nvCxnSpPr>
          <p:cNvPr id="9" name="Łącznik prosty 8"/>
          <p:cNvCxnSpPr/>
          <p:nvPr/>
        </p:nvCxnSpPr>
        <p:spPr>
          <a:xfrm>
            <a:off x="8398722" y="6304522"/>
            <a:ext cx="0" cy="414494"/>
          </a:xfrm>
          <a:prstGeom prst="line">
            <a:avLst/>
          </a:prstGeom>
          <a:ln w="19050">
            <a:solidFill>
              <a:srgbClr val="FCD9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7" y="53933"/>
            <a:ext cx="1228459" cy="7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772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94192"/>
            <a:ext cx="4720127" cy="970515"/>
          </a:xfrm>
        </p:spPr>
        <p:txBody>
          <a:bodyPr>
            <a:noAutofit/>
          </a:bodyPr>
          <a:lstStyle/>
          <a:p>
            <a:r>
              <a:rPr lang="pl-PL" sz="2400" b="1" u="sng" dirty="0"/>
              <a:t>Zmiana minimalnej stawki wynagrodzenia za pracę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sz="2000" dirty="0"/>
              <a:t>OD 01/</a:t>
            </a:r>
            <a:r>
              <a:rPr lang="pl-PL" sz="2000" dirty="0" err="1"/>
              <a:t>01</a:t>
            </a:r>
            <a:r>
              <a:rPr lang="pl-PL" sz="2000" dirty="0"/>
              <a:t>/2017</a:t>
            </a:r>
          </a:p>
          <a:p>
            <a:endParaRPr lang="pl-PL" sz="2000" dirty="0"/>
          </a:p>
        </p:txBody>
      </p:sp>
      <p:graphicFrame>
        <p:nvGraphicFramePr>
          <p:cNvPr id="19" name="Diagram 18"/>
          <p:cNvGraphicFramePr/>
          <p:nvPr/>
        </p:nvGraphicFramePr>
        <p:xfrm>
          <a:off x="485552" y="655970"/>
          <a:ext cx="8172896" cy="5546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286540" y="2372832"/>
            <a:ext cx="1403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3F53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2016 r.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6345178" y="3105835"/>
            <a:ext cx="1718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rgbClr val="3F53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13 zł/h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5518300" y="4497572"/>
            <a:ext cx="33726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>
                <a:solidFill>
                  <a:srgbClr val="3F53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Minimalna stawka godzinowa dla określonych umów cywilnoprawnych wzrasta w stopniu równym wzrostowi minimalnego wynagrodzenia ustalanego dla pracowników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3884429" y="2372832"/>
            <a:ext cx="1403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3F536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2017 r.</a:t>
            </a:r>
          </a:p>
        </p:txBody>
      </p:sp>
    </p:spTree>
    <p:extLst>
      <p:ext uri="{BB962C8B-B14F-4D97-AF65-F5344CB8AC3E}">
        <p14:creationId xmlns:p14="http://schemas.microsoft.com/office/powerpoint/2010/main" val="18147089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700866" y="2151542"/>
            <a:ext cx="3725328" cy="581221"/>
          </a:xfrm>
        </p:spPr>
        <p:txBody>
          <a:bodyPr/>
          <a:lstStyle/>
          <a:p>
            <a:r>
              <a:rPr lang="pl-PL" dirty="0"/>
              <a:t>Dziękuję za uwagę!</a:t>
            </a:r>
          </a:p>
        </p:txBody>
      </p:sp>
      <p:sp>
        <p:nvSpPr>
          <p:cNvPr id="7" name="Symbol zastępczy tekstu 2"/>
          <p:cNvSpPr>
            <a:spLocks noGrp="1"/>
          </p:cNvSpPr>
          <p:nvPr>
            <p:ph type="body" sz="quarter" idx="13"/>
          </p:nvPr>
        </p:nvSpPr>
        <p:spPr>
          <a:xfrm>
            <a:off x="2700866" y="3372587"/>
            <a:ext cx="3725328" cy="815201"/>
          </a:xfrm>
        </p:spPr>
        <p:txBody>
          <a:bodyPr/>
          <a:lstStyle/>
          <a:p>
            <a:r>
              <a:rPr lang="pl-PL" dirty="0"/>
              <a:t>Kancelaria Prawno-Podatkowa</a:t>
            </a:r>
          </a:p>
          <a:p>
            <a:r>
              <a:rPr lang="pl-PL" dirty="0"/>
              <a:t>ul. Tylna 4c lok. 1</a:t>
            </a:r>
          </a:p>
          <a:p>
            <a:r>
              <a:rPr lang="pl-PL" dirty="0"/>
              <a:t>90-348 Łódź</a:t>
            </a:r>
          </a:p>
          <a:p>
            <a:endParaRPr lang="pl-PL" dirty="0"/>
          </a:p>
        </p:txBody>
      </p:sp>
      <p:sp>
        <p:nvSpPr>
          <p:cNvPr id="8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2700866" y="3057160"/>
            <a:ext cx="3725328" cy="315427"/>
          </a:xfrm>
        </p:spPr>
        <p:txBody>
          <a:bodyPr/>
          <a:lstStyle/>
          <a:p>
            <a:r>
              <a:rPr lang="pl-PL" dirty="0"/>
              <a:t>Mariański Group</a:t>
            </a:r>
          </a:p>
        </p:txBody>
      </p:sp>
      <p:sp>
        <p:nvSpPr>
          <p:cNvPr id="9" name="Symbol zastępczy tekstu 4"/>
          <p:cNvSpPr>
            <a:spLocks noGrp="1"/>
          </p:cNvSpPr>
          <p:nvPr>
            <p:ph type="body" sz="quarter" idx="15"/>
          </p:nvPr>
        </p:nvSpPr>
        <p:spPr>
          <a:xfrm>
            <a:off x="2700866" y="4451756"/>
            <a:ext cx="3725328" cy="554805"/>
          </a:xfrm>
        </p:spPr>
        <p:txBody>
          <a:bodyPr/>
          <a:lstStyle/>
          <a:p>
            <a:r>
              <a:rPr lang="pl-PL" dirty="0"/>
              <a:t>kancelaria@marianskigroup.pl</a:t>
            </a:r>
          </a:p>
          <a:p>
            <a:r>
              <a:rPr lang="pl-PL" dirty="0"/>
              <a:t>www.marianskigroup.pl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41611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5</a:t>
            </a:fld>
            <a:endParaRPr lang="pl-PL"/>
          </a:p>
        </p:txBody>
      </p:sp>
      <p:grpSp>
        <p:nvGrpSpPr>
          <p:cNvPr id="28" name="Grupa 27"/>
          <p:cNvGrpSpPr/>
          <p:nvPr/>
        </p:nvGrpSpPr>
        <p:grpSpPr>
          <a:xfrm>
            <a:off x="164799" y="2846518"/>
            <a:ext cx="4098857" cy="1650152"/>
            <a:chOff x="164799" y="2841055"/>
            <a:chExt cx="4098857" cy="1650152"/>
          </a:xfrm>
        </p:grpSpPr>
        <p:sp>
          <p:nvSpPr>
            <p:cNvPr id="16" name="Elipsa 15"/>
            <p:cNvSpPr/>
            <p:nvPr/>
          </p:nvSpPr>
          <p:spPr>
            <a:xfrm>
              <a:off x="164799" y="2841055"/>
              <a:ext cx="1650152" cy="1650152"/>
            </a:xfrm>
            <a:prstGeom prst="ellipse">
              <a:avLst/>
            </a:prstGeom>
            <a:solidFill>
              <a:srgbClr val="FDE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>
                  <a:solidFill>
                    <a:srgbClr val="52615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 rok pracy pracownika</a:t>
              </a:r>
            </a:p>
          </p:txBody>
        </p:sp>
        <p:sp>
          <p:nvSpPr>
            <p:cNvPr id="18" name="Elipsa 17"/>
            <p:cNvSpPr/>
            <p:nvPr/>
          </p:nvSpPr>
          <p:spPr>
            <a:xfrm>
              <a:off x="2613504" y="2841055"/>
              <a:ext cx="1650152" cy="1650152"/>
            </a:xfrm>
            <a:prstGeom prst="ellipse">
              <a:avLst/>
            </a:prstGeom>
            <a:solidFill>
              <a:srgbClr val="FDE4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1400" dirty="0">
                  <a:solidFill>
                    <a:srgbClr val="52615D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Musi otrzymać co najmniej 80% płacy minimalnej</a:t>
              </a:r>
            </a:p>
          </p:txBody>
        </p:sp>
        <p:cxnSp>
          <p:nvCxnSpPr>
            <p:cNvPr id="19" name="Łącznik prosty ze strzałką 18"/>
            <p:cNvCxnSpPr/>
            <p:nvPr/>
          </p:nvCxnSpPr>
          <p:spPr>
            <a:xfrm>
              <a:off x="1929731" y="3666131"/>
              <a:ext cx="568993" cy="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ytuł 1"/>
          <p:cNvSpPr>
            <a:spLocks noGrp="1"/>
          </p:cNvSpPr>
          <p:nvPr>
            <p:ph type="title"/>
          </p:nvPr>
        </p:nvSpPr>
        <p:spPr>
          <a:xfrm>
            <a:off x="303213" y="344488"/>
            <a:ext cx="3624262" cy="969962"/>
          </a:xfrm>
        </p:spPr>
        <p:txBody>
          <a:bodyPr>
            <a:noAutofit/>
          </a:bodyPr>
          <a:lstStyle/>
          <a:p>
            <a:pPr algn="ctr"/>
            <a:r>
              <a:rPr lang="pl-PL" sz="2400" dirty="0">
                <a:solidFill>
                  <a:srgbClr val="4F6272"/>
                </a:solidFill>
              </a:rPr>
              <a:t>Zniesienie zróżnicowania wynagrodzenia dla osób w pierwszym roku pracy</a:t>
            </a:r>
            <a:endParaRPr lang="pl-PL" sz="2400" dirty="0"/>
          </a:p>
        </p:txBody>
      </p:sp>
      <p:sp>
        <p:nvSpPr>
          <p:cNvPr id="21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sz="2000" dirty="0"/>
              <a:t>OD 01/</a:t>
            </a:r>
            <a:r>
              <a:rPr lang="pl-PL" sz="2000" dirty="0" err="1"/>
              <a:t>01</a:t>
            </a:r>
            <a:r>
              <a:rPr lang="pl-PL" sz="2000" dirty="0"/>
              <a:t>/2017</a:t>
            </a:r>
          </a:p>
          <a:p>
            <a:endParaRPr lang="pl-PL" sz="2000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1188186" y="5007935"/>
            <a:ext cx="205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DYSKRYMINACJA</a:t>
            </a:r>
          </a:p>
        </p:txBody>
      </p:sp>
      <p:sp>
        <p:nvSpPr>
          <p:cNvPr id="26" name="Elipsa 25"/>
          <p:cNvSpPr/>
          <p:nvPr/>
        </p:nvSpPr>
        <p:spPr>
          <a:xfrm>
            <a:off x="5551467" y="2371762"/>
            <a:ext cx="2599665" cy="2599665"/>
          </a:xfrm>
          <a:prstGeom prst="ellipse">
            <a:avLst/>
          </a:prstGeom>
          <a:solidFill>
            <a:srgbClr val="FCD9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>
                <a:solidFill>
                  <a:srgbClr val="52615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Minimalne wynagrodzenie w pełnej wysokości niezależnie od stażu pracy</a:t>
            </a:r>
          </a:p>
        </p:txBody>
      </p:sp>
      <p:sp>
        <p:nvSpPr>
          <p:cNvPr id="25" name="Symbol zastępczy tekstu 3"/>
          <p:cNvSpPr txBox="1">
            <a:spLocks/>
          </p:cNvSpPr>
          <p:nvPr/>
        </p:nvSpPr>
        <p:spPr>
          <a:xfrm>
            <a:off x="5220143" y="1978062"/>
            <a:ext cx="3262313" cy="238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pl-PL" sz="2000" dirty="0">
                <a:solidFill>
                  <a:srgbClr val="52615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 1 stycznia 2017 r.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endParaRPr lang="pl-PL" sz="2000" dirty="0">
              <a:solidFill>
                <a:srgbClr val="52615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83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1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5429250" y="560388"/>
            <a:ext cx="3262313" cy="238125"/>
          </a:xfrm>
        </p:spPr>
        <p:txBody>
          <a:bodyPr/>
          <a:lstStyle/>
          <a:p>
            <a:r>
              <a:rPr lang="pl-PL" sz="2000" dirty="0"/>
              <a:t>OD 01/</a:t>
            </a:r>
            <a:r>
              <a:rPr lang="pl-PL" sz="2000" dirty="0" err="1"/>
              <a:t>01</a:t>
            </a:r>
            <a:r>
              <a:rPr lang="pl-PL" sz="2000" dirty="0"/>
              <a:t>/2017</a:t>
            </a:r>
          </a:p>
          <a:p>
            <a:endParaRPr lang="pl-PL" sz="2000" dirty="0"/>
          </a:p>
        </p:txBody>
      </p:sp>
      <p:grpSp>
        <p:nvGrpSpPr>
          <p:cNvPr id="56" name="Grupa 55"/>
          <p:cNvGrpSpPr/>
          <p:nvPr/>
        </p:nvGrpSpPr>
        <p:grpSpPr>
          <a:xfrm>
            <a:off x="1007088" y="2013887"/>
            <a:ext cx="7144601" cy="3005790"/>
            <a:chOff x="1267285" y="2013887"/>
            <a:chExt cx="7144601" cy="3005790"/>
          </a:xfrm>
        </p:grpSpPr>
        <p:sp>
          <p:nvSpPr>
            <p:cNvPr id="15" name="pole tekstowe 14"/>
            <p:cNvSpPr txBox="1"/>
            <p:nvPr/>
          </p:nvSpPr>
          <p:spPr>
            <a:xfrm>
              <a:off x="3547430" y="2013887"/>
              <a:ext cx="25695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b="1" dirty="0">
                  <a:solidFill>
                    <a:srgbClr val="3F5364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Zakres podmiotowy objęty regulacją:</a:t>
              </a:r>
            </a:p>
          </p:txBody>
        </p:sp>
        <p:grpSp>
          <p:nvGrpSpPr>
            <p:cNvPr id="32" name="Grupa 31"/>
            <p:cNvGrpSpPr/>
            <p:nvPr/>
          </p:nvGrpSpPr>
          <p:grpSpPr>
            <a:xfrm>
              <a:off x="1267285" y="3267834"/>
              <a:ext cx="3781168" cy="1751843"/>
              <a:chOff x="329513" y="3065816"/>
              <a:chExt cx="3781168" cy="1751843"/>
            </a:xfrm>
          </p:grpSpPr>
          <p:sp>
            <p:nvSpPr>
              <p:cNvPr id="33" name="pole tekstowe 32"/>
              <p:cNvSpPr txBox="1"/>
              <p:nvPr/>
            </p:nvSpPr>
            <p:spPr>
              <a:xfrm>
                <a:off x="724930" y="3065816"/>
                <a:ext cx="33857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>
                    <a:solidFill>
                      <a:srgbClr val="52615D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Umowa zlecenia</a:t>
                </a:r>
              </a:p>
            </p:txBody>
          </p:sp>
          <p:grpSp>
            <p:nvGrpSpPr>
              <p:cNvPr id="34" name="Grupa 20"/>
              <p:cNvGrpSpPr/>
              <p:nvPr/>
            </p:nvGrpSpPr>
            <p:grpSpPr>
              <a:xfrm>
                <a:off x="329513" y="3118130"/>
                <a:ext cx="3781168" cy="1699529"/>
                <a:chOff x="329513" y="3118130"/>
                <a:chExt cx="3781168" cy="1699529"/>
              </a:xfrm>
            </p:grpSpPr>
            <p:pic>
              <p:nvPicPr>
                <p:cNvPr id="35" name="Obraz 34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9514" y="3118130"/>
                  <a:ext cx="310870" cy="310870"/>
                </a:xfrm>
                <a:prstGeom prst="rect">
                  <a:avLst/>
                </a:prstGeom>
              </p:spPr>
            </p:pic>
            <p:pic>
              <p:nvPicPr>
                <p:cNvPr id="36" name="Obraz 35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9514" y="3670886"/>
                  <a:ext cx="310870" cy="310870"/>
                </a:xfrm>
                <a:prstGeom prst="rect">
                  <a:avLst/>
                </a:prstGeom>
              </p:spPr>
            </p:pic>
            <p:sp>
              <p:nvSpPr>
                <p:cNvPr id="37" name="pole tekstowe 36"/>
                <p:cNvSpPr txBox="1"/>
                <p:nvPr/>
              </p:nvSpPr>
              <p:spPr>
                <a:xfrm>
                  <a:off x="724930" y="3618572"/>
                  <a:ext cx="338575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dirty="0">
                      <a:solidFill>
                        <a:srgbClr val="52615D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Umowa oświadczenie usług</a:t>
                  </a:r>
                </a:p>
              </p:txBody>
            </p:sp>
            <p:pic>
              <p:nvPicPr>
                <p:cNvPr id="38" name="Obraz 37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9513" y="4223642"/>
                  <a:ext cx="310870" cy="310870"/>
                </a:xfrm>
                <a:prstGeom prst="rect">
                  <a:avLst/>
                </a:prstGeom>
              </p:spPr>
            </p:pic>
            <p:sp>
              <p:nvSpPr>
                <p:cNvPr id="39" name="pole tekstowe 38"/>
                <p:cNvSpPr txBox="1"/>
                <p:nvPr/>
              </p:nvSpPr>
              <p:spPr>
                <a:xfrm>
                  <a:off x="724929" y="4171328"/>
                  <a:ext cx="338575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dirty="0">
                      <a:solidFill>
                        <a:srgbClr val="52615D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Samozatrudnieni świadczący usługi jednoosobowo</a:t>
                  </a:r>
                </a:p>
              </p:txBody>
            </p:sp>
          </p:grpSp>
        </p:grpSp>
        <p:cxnSp>
          <p:nvCxnSpPr>
            <p:cNvPr id="49" name="Łącznik prosty ze strzałką 48"/>
            <p:cNvCxnSpPr/>
            <p:nvPr/>
          </p:nvCxnSpPr>
          <p:spPr>
            <a:xfrm>
              <a:off x="3535246" y="3458942"/>
              <a:ext cx="1600279" cy="219923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Łącznik prosty ze strzałką 51"/>
            <p:cNvCxnSpPr/>
            <p:nvPr/>
          </p:nvCxnSpPr>
          <p:spPr>
            <a:xfrm flipV="1">
              <a:off x="4602047" y="3848986"/>
              <a:ext cx="554743" cy="219557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pole tekstowe 54"/>
            <p:cNvSpPr txBox="1"/>
            <p:nvPr/>
          </p:nvSpPr>
          <p:spPr>
            <a:xfrm>
              <a:off x="5026135" y="3367070"/>
              <a:ext cx="338575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400" dirty="0">
                  <a:solidFill>
                    <a:srgbClr val="52615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Na rzecz przedsiębiorcy albo innej jednostki organizacyjnej w ramach prowadzenia przez te podmioty działalności</a:t>
              </a:r>
            </a:p>
          </p:txBody>
        </p:sp>
      </p:grpSp>
      <p:grpSp>
        <p:nvGrpSpPr>
          <p:cNvPr id="58" name="Grupa 57"/>
          <p:cNvGrpSpPr/>
          <p:nvPr/>
        </p:nvGrpSpPr>
        <p:grpSpPr>
          <a:xfrm>
            <a:off x="1326832" y="5300557"/>
            <a:ext cx="6465888" cy="1234020"/>
            <a:chOff x="955639" y="5300557"/>
            <a:chExt cx="6465888" cy="1234020"/>
          </a:xfrm>
        </p:grpSpPr>
        <p:sp>
          <p:nvSpPr>
            <p:cNvPr id="47" name="Minus 46"/>
            <p:cNvSpPr/>
            <p:nvPr/>
          </p:nvSpPr>
          <p:spPr>
            <a:xfrm>
              <a:off x="3830621" y="5300557"/>
              <a:ext cx="715924" cy="715924"/>
            </a:xfrm>
            <a:prstGeom prst="mathMinus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52615D"/>
                </a:solidFill>
              </a:endParaRPr>
            </a:p>
          </p:txBody>
        </p:sp>
        <p:sp>
          <p:nvSpPr>
            <p:cNvPr id="57" name="pole tekstowe 56"/>
            <p:cNvSpPr txBox="1"/>
            <p:nvPr/>
          </p:nvSpPr>
          <p:spPr>
            <a:xfrm>
              <a:off x="955639" y="5949802"/>
              <a:ext cx="64658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600" dirty="0">
                  <a:solidFill>
                    <a:srgbClr val="3F53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Osoby, które same decydują o miejscu i czasie wykonywania pracy i jednocześnie przysługuje im wynagrodzenie prowizyjne</a:t>
              </a:r>
            </a:p>
          </p:txBody>
        </p:sp>
      </p:grpSp>
      <p:sp>
        <p:nvSpPr>
          <p:cNvPr id="60" name="Tytuł 1"/>
          <p:cNvSpPr>
            <a:spLocks noGrp="1"/>
          </p:cNvSpPr>
          <p:nvPr>
            <p:ph type="title"/>
          </p:nvPr>
        </p:nvSpPr>
        <p:spPr>
          <a:xfrm>
            <a:off x="302634" y="344122"/>
            <a:ext cx="4163040" cy="970515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4F6272"/>
                </a:solidFill>
              </a:rPr>
              <a:t>Wprowadzenie minimalnej stawki godzinowej dla zleceniobiorców i </a:t>
            </a:r>
            <a:r>
              <a:rPr lang="pl-PL" sz="2400" dirty="0" err="1">
                <a:solidFill>
                  <a:srgbClr val="4F6272"/>
                </a:solidFill>
              </a:rPr>
              <a:t>samozatrudnionych</a:t>
            </a:r>
            <a:endParaRPr lang="pl-PL" sz="2400" dirty="0">
              <a:solidFill>
                <a:srgbClr val="4F6272"/>
              </a:solidFill>
            </a:endParaRPr>
          </a:p>
        </p:txBody>
      </p:sp>
      <p:cxnSp>
        <p:nvCxnSpPr>
          <p:cNvPr id="21" name="Łącznik prosty ze strzałką 20"/>
          <p:cNvCxnSpPr/>
          <p:nvPr/>
        </p:nvCxnSpPr>
        <p:spPr>
          <a:xfrm flipV="1">
            <a:off x="4382988" y="4310839"/>
            <a:ext cx="845835" cy="43963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678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2634" y="344122"/>
            <a:ext cx="4163040" cy="970515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4F6272"/>
                </a:solidFill>
              </a:rPr>
              <a:t>Wprowadzenie minimalnej stawki godzinowej dla zleceniobiorców i </a:t>
            </a:r>
            <a:r>
              <a:rPr lang="pl-PL" sz="2400" dirty="0" err="1">
                <a:solidFill>
                  <a:srgbClr val="4F6272"/>
                </a:solidFill>
              </a:rPr>
              <a:t>samozatrudnionych</a:t>
            </a:r>
            <a:endParaRPr lang="pl-PL" sz="2400" dirty="0">
              <a:solidFill>
                <a:srgbClr val="4F6272"/>
              </a:solidFill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14" name="Symbol zastępczy tekstu 3"/>
          <p:cNvSpPr>
            <a:spLocks noGrp="1"/>
          </p:cNvSpPr>
          <p:nvPr>
            <p:ph type="body" sz="quarter" idx="13"/>
          </p:nvPr>
        </p:nvSpPr>
        <p:spPr>
          <a:xfrm>
            <a:off x="5429250" y="560388"/>
            <a:ext cx="3262313" cy="238125"/>
          </a:xfrm>
        </p:spPr>
        <p:txBody>
          <a:bodyPr/>
          <a:lstStyle/>
          <a:p>
            <a:r>
              <a:rPr lang="pl-PL" sz="2000" dirty="0"/>
              <a:t>OD 01/</a:t>
            </a:r>
            <a:r>
              <a:rPr lang="pl-PL" sz="2000" dirty="0" err="1"/>
              <a:t>01</a:t>
            </a:r>
            <a:r>
              <a:rPr lang="pl-PL" sz="2000" dirty="0"/>
              <a:t>/2017</a:t>
            </a:r>
          </a:p>
          <a:p>
            <a:endParaRPr lang="pl-PL" sz="2000" dirty="0"/>
          </a:p>
        </p:txBody>
      </p:sp>
      <p:grpSp>
        <p:nvGrpSpPr>
          <p:cNvPr id="36" name="Grupa 35"/>
          <p:cNvGrpSpPr/>
          <p:nvPr/>
        </p:nvGrpSpPr>
        <p:grpSpPr>
          <a:xfrm>
            <a:off x="542259" y="2216599"/>
            <a:ext cx="8031251" cy="3211610"/>
            <a:chOff x="542259" y="2643674"/>
            <a:chExt cx="8031251" cy="3211610"/>
          </a:xfrm>
        </p:grpSpPr>
        <p:grpSp>
          <p:nvGrpSpPr>
            <p:cNvPr id="30" name="Grupa 29"/>
            <p:cNvGrpSpPr/>
            <p:nvPr/>
          </p:nvGrpSpPr>
          <p:grpSpPr>
            <a:xfrm>
              <a:off x="542259" y="2643674"/>
              <a:ext cx="2562447" cy="3211610"/>
              <a:chOff x="542259" y="2643674"/>
              <a:chExt cx="2562447" cy="3211610"/>
            </a:xfrm>
          </p:grpSpPr>
          <p:sp>
            <p:nvSpPr>
              <p:cNvPr id="17" name="Prostokąt zaokrąglony 16"/>
              <p:cNvSpPr/>
              <p:nvPr/>
            </p:nvSpPr>
            <p:spPr>
              <a:xfrm>
                <a:off x="550870" y="2643674"/>
                <a:ext cx="2545224" cy="3211610"/>
              </a:xfrm>
              <a:prstGeom prst="roundRect">
                <a:avLst/>
              </a:prstGeom>
              <a:solidFill>
                <a:srgbClr val="FDE461"/>
              </a:solidFill>
              <a:ln>
                <a:solidFill>
                  <a:srgbClr val="FDE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542259" y="2861929"/>
                <a:ext cx="2562447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dirty="0">
                    <a:solidFill>
                      <a:srgbClr val="3F536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Obowiązek ewidencji czasu pracy</a:t>
                </a:r>
              </a:p>
              <a:p>
                <a:pPr algn="ctr">
                  <a:buFont typeface="Arial" pitchFamily="34" charset="0"/>
                  <a:buChar char="•"/>
                </a:pPr>
                <a:endParaRPr lang="pl-PL" sz="1600" dirty="0">
                  <a:solidFill>
                    <a:srgbClr val="3F53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buFont typeface="Arial" pitchFamily="34" charset="0"/>
                  <a:buChar char="•"/>
                </a:pPr>
                <a:r>
                  <a:rPr lang="pl-PL" sz="1400" dirty="0">
                    <a:solidFill>
                      <a:srgbClr val="3F536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sposób ustalany w umowie</a:t>
                </a:r>
              </a:p>
              <a:p>
                <a:pPr algn="ctr">
                  <a:buFont typeface="Arial" pitchFamily="34" charset="0"/>
                  <a:buChar char="•"/>
                </a:pPr>
                <a:endParaRPr lang="pl-PL" sz="1400" dirty="0">
                  <a:solidFill>
                    <a:srgbClr val="3F53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buFont typeface="Arial" pitchFamily="34" charset="0"/>
                  <a:buChar char="•"/>
                </a:pPr>
                <a:r>
                  <a:rPr lang="pl-PL" sz="1400" dirty="0">
                    <a:solidFill>
                      <a:srgbClr val="3F536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brak ustaleń = zleceniobiorca przekazuje informacje w formie pisemnej, elektronicznej, lub dokumentowej przed wypłatą wynagrodzenia</a:t>
                </a:r>
              </a:p>
            </p:txBody>
          </p:sp>
        </p:grpSp>
        <p:grpSp>
          <p:nvGrpSpPr>
            <p:cNvPr id="31" name="Grupa 30"/>
            <p:cNvGrpSpPr/>
            <p:nvPr/>
          </p:nvGrpSpPr>
          <p:grpSpPr>
            <a:xfrm>
              <a:off x="3276661" y="2643674"/>
              <a:ext cx="2562447" cy="3211610"/>
              <a:chOff x="3274066" y="2643674"/>
              <a:chExt cx="2562447" cy="3211610"/>
            </a:xfrm>
          </p:grpSpPr>
          <p:sp>
            <p:nvSpPr>
              <p:cNvPr id="18" name="Prostokąt zaokrąglony 17"/>
              <p:cNvSpPr/>
              <p:nvPr/>
            </p:nvSpPr>
            <p:spPr>
              <a:xfrm>
                <a:off x="3282677" y="2643674"/>
                <a:ext cx="2545224" cy="3211610"/>
              </a:xfrm>
              <a:prstGeom prst="roundRect">
                <a:avLst/>
              </a:prstGeom>
              <a:solidFill>
                <a:srgbClr val="FDE461"/>
              </a:solidFill>
              <a:ln>
                <a:solidFill>
                  <a:srgbClr val="FDE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3274066" y="2861930"/>
                <a:ext cx="2562447" cy="1908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dirty="0">
                    <a:solidFill>
                      <a:srgbClr val="3F536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Prawo do minimalnej stawki</a:t>
                </a:r>
              </a:p>
              <a:p>
                <a:pPr algn="ctr">
                  <a:buFont typeface="Arial" pitchFamily="34" charset="0"/>
                  <a:buChar char="•"/>
                </a:pPr>
                <a:endParaRPr lang="pl-PL" sz="1600" dirty="0">
                  <a:solidFill>
                    <a:srgbClr val="3F53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buFont typeface="Arial" pitchFamily="34" charset="0"/>
                  <a:buChar char="•"/>
                </a:pPr>
                <a:r>
                  <a:rPr lang="pl-PL" sz="1400" dirty="0">
                    <a:solidFill>
                      <a:srgbClr val="3F536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zakaz zrzekania się</a:t>
                </a:r>
              </a:p>
              <a:p>
                <a:pPr algn="ctr">
                  <a:buFont typeface="Arial" pitchFamily="34" charset="0"/>
                  <a:buChar char="•"/>
                </a:pPr>
                <a:endParaRPr lang="pl-PL" sz="1400" dirty="0">
                  <a:solidFill>
                    <a:srgbClr val="3F53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buFont typeface="Arial" pitchFamily="34" charset="0"/>
                  <a:buChar char="•"/>
                </a:pPr>
                <a:r>
                  <a:rPr lang="pl-PL" sz="1400" dirty="0">
                    <a:solidFill>
                      <a:srgbClr val="3F536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zakaz przenoszenia prawa do wynagrodzenia na inną osobę</a:t>
                </a:r>
              </a:p>
            </p:txBody>
          </p:sp>
        </p:grpSp>
        <p:grpSp>
          <p:nvGrpSpPr>
            <p:cNvPr id="33" name="Grupa 32"/>
            <p:cNvGrpSpPr/>
            <p:nvPr/>
          </p:nvGrpSpPr>
          <p:grpSpPr>
            <a:xfrm>
              <a:off x="6011063" y="2643674"/>
              <a:ext cx="2562447" cy="3211610"/>
              <a:chOff x="6011063" y="2643674"/>
              <a:chExt cx="2562447" cy="3211610"/>
            </a:xfrm>
          </p:grpSpPr>
          <p:sp>
            <p:nvSpPr>
              <p:cNvPr id="19" name="Prostokąt zaokrąglony 18"/>
              <p:cNvSpPr/>
              <p:nvPr/>
            </p:nvSpPr>
            <p:spPr>
              <a:xfrm>
                <a:off x="6019674" y="2643674"/>
                <a:ext cx="2545224" cy="3211610"/>
              </a:xfrm>
              <a:prstGeom prst="roundRect">
                <a:avLst/>
              </a:prstGeom>
              <a:solidFill>
                <a:srgbClr val="FDE461"/>
              </a:solidFill>
              <a:ln>
                <a:solidFill>
                  <a:srgbClr val="FDE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pole tekstowe 26"/>
              <p:cNvSpPr txBox="1"/>
              <p:nvPr/>
            </p:nvSpPr>
            <p:spPr>
              <a:xfrm>
                <a:off x="6011063" y="2861930"/>
                <a:ext cx="2562447" cy="21544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l-PL" sz="1600" dirty="0">
                    <a:solidFill>
                      <a:srgbClr val="3F536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Sankcje za nieprzestrzeganie przepisów</a:t>
                </a:r>
              </a:p>
              <a:p>
                <a:pPr algn="ctr"/>
                <a:endParaRPr lang="pl-PL" sz="1600" dirty="0">
                  <a:solidFill>
                    <a:srgbClr val="3F53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buFont typeface="Arial" pitchFamily="34" charset="0"/>
                  <a:buChar char="•"/>
                </a:pPr>
                <a:r>
                  <a:rPr lang="pl-PL" sz="1400" dirty="0">
                    <a:solidFill>
                      <a:srgbClr val="3F5364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wypacanie wynagrodzenia w wysokości niższej niż obowiązująca stawka minimalna podlega karze grzywny do 1000 do 30 000 zł</a:t>
                </a:r>
                <a:endParaRPr lang="pl-PL" sz="1200" dirty="0">
                  <a:solidFill>
                    <a:srgbClr val="3F5364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9166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2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Ostatnie zmiany</a:t>
            </a:r>
          </a:p>
        </p:txBody>
      </p:sp>
    </p:spTree>
    <p:extLst>
      <p:ext uri="{BB962C8B-B14F-4D97-AF65-F5344CB8AC3E}">
        <p14:creationId xmlns:p14="http://schemas.microsoft.com/office/powerpoint/2010/main" val="1780997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Dalsze zmiany: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EB09D-E312-4E3B-AFA8-137F97ACBA91}" type="slidenum">
              <a:rPr lang="pl-PL" smtClean="0"/>
              <a:pPr/>
              <a:t>9</a:t>
            </a:fld>
            <a:endParaRPr lang="pl-PL"/>
          </a:p>
        </p:txBody>
      </p:sp>
      <p:grpSp>
        <p:nvGrpSpPr>
          <p:cNvPr id="44" name="Grupa 43"/>
          <p:cNvGrpSpPr/>
          <p:nvPr/>
        </p:nvGrpSpPr>
        <p:grpSpPr>
          <a:xfrm>
            <a:off x="347492" y="1783608"/>
            <a:ext cx="8449017" cy="2344479"/>
            <a:chOff x="397273" y="1209450"/>
            <a:chExt cx="8449017" cy="2344479"/>
          </a:xfrm>
        </p:grpSpPr>
        <p:grpSp>
          <p:nvGrpSpPr>
            <p:cNvPr id="9" name="Grupa 8"/>
            <p:cNvGrpSpPr/>
            <p:nvPr/>
          </p:nvGrpSpPr>
          <p:grpSpPr>
            <a:xfrm>
              <a:off x="397273" y="1209450"/>
              <a:ext cx="2498738" cy="2344479"/>
              <a:chOff x="2289494" y="-79309"/>
              <a:chExt cx="1237068" cy="1160698"/>
            </a:xfrm>
            <a:solidFill>
              <a:srgbClr val="FDE461"/>
            </a:solidFill>
          </p:grpSpPr>
          <p:sp>
            <p:nvSpPr>
              <p:cNvPr id="10" name="Elipsa 9"/>
              <p:cNvSpPr/>
              <p:nvPr/>
            </p:nvSpPr>
            <p:spPr>
              <a:xfrm>
                <a:off x="2289494" y="-79309"/>
                <a:ext cx="1237068" cy="1160698"/>
              </a:xfrm>
              <a:prstGeom prst="ellipse">
                <a:avLst/>
              </a:prstGeom>
              <a:grpFill/>
              <a:ln>
                <a:solidFill>
                  <a:srgbClr val="FDE46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Elipsa 4"/>
              <p:cNvSpPr/>
              <p:nvPr/>
            </p:nvSpPr>
            <p:spPr>
              <a:xfrm>
                <a:off x="2453412" y="84609"/>
                <a:ext cx="791467" cy="791467"/>
              </a:xfrm>
              <a:prstGeom prst="rect">
                <a:avLst/>
              </a:prstGeom>
              <a:grpFill/>
              <a:ln>
                <a:solidFill>
                  <a:srgbClr val="FDE46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400" dirty="0">
                    <a:solidFill>
                      <a:srgbClr val="52615D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Ograniczenie obowiązku tworzenia:</a:t>
                </a:r>
              </a:p>
              <a:p>
                <a:pPr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pl-PL" sz="1400" dirty="0">
                    <a:solidFill>
                      <a:srgbClr val="52615D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regulaminu wynagradzania</a:t>
                </a:r>
              </a:p>
              <a:p>
                <a:pPr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pl-PL" sz="1400" dirty="0">
                    <a:solidFill>
                      <a:srgbClr val="52615D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regulaminu pracy</a:t>
                </a:r>
              </a:p>
              <a:p>
                <a:pPr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itchFamily="34" charset="0"/>
                  <a:buChar char="•"/>
                </a:pPr>
                <a:r>
                  <a:rPr lang="pl-PL" sz="1400" dirty="0">
                    <a:solidFill>
                      <a:srgbClr val="52615D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funduszu socjalnego</a:t>
                </a:r>
              </a:p>
            </p:txBody>
          </p:sp>
        </p:grpSp>
        <p:grpSp>
          <p:nvGrpSpPr>
            <p:cNvPr id="33" name="Grupa 32"/>
            <p:cNvGrpSpPr/>
            <p:nvPr/>
          </p:nvGrpSpPr>
          <p:grpSpPr>
            <a:xfrm>
              <a:off x="3491348" y="1209450"/>
              <a:ext cx="2260866" cy="2260866"/>
              <a:chOff x="2289494" y="-79309"/>
              <a:chExt cx="1119303" cy="1119303"/>
            </a:xfrm>
            <a:solidFill>
              <a:srgbClr val="FDE461"/>
            </a:solidFill>
          </p:grpSpPr>
          <p:sp>
            <p:nvSpPr>
              <p:cNvPr id="34" name="Elipsa 33"/>
              <p:cNvSpPr/>
              <p:nvPr/>
            </p:nvSpPr>
            <p:spPr>
              <a:xfrm>
                <a:off x="2289494" y="-79309"/>
                <a:ext cx="1119303" cy="1119303"/>
              </a:xfrm>
              <a:prstGeom prst="ellipse">
                <a:avLst/>
              </a:prstGeom>
              <a:grpFill/>
              <a:ln>
                <a:solidFill>
                  <a:srgbClr val="FDE46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Elipsa 4"/>
              <p:cNvSpPr/>
              <p:nvPr/>
            </p:nvSpPr>
            <p:spPr>
              <a:xfrm>
                <a:off x="2453412" y="84609"/>
                <a:ext cx="791467" cy="791467"/>
              </a:xfrm>
              <a:prstGeom prst="rect">
                <a:avLst/>
              </a:prstGeom>
              <a:grpFill/>
              <a:ln>
                <a:solidFill>
                  <a:srgbClr val="FDE46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400" dirty="0">
                    <a:solidFill>
                      <a:srgbClr val="52615D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Zmiany zasad wydawania świadectwa pracy przy kontynuacji pracy u tego samego pracodawcy</a:t>
                </a:r>
              </a:p>
            </p:txBody>
          </p:sp>
        </p:grpSp>
        <p:grpSp>
          <p:nvGrpSpPr>
            <p:cNvPr id="37" name="Grupa 36"/>
            <p:cNvGrpSpPr/>
            <p:nvPr/>
          </p:nvGrpSpPr>
          <p:grpSpPr>
            <a:xfrm>
              <a:off x="6585424" y="1209450"/>
              <a:ext cx="2260866" cy="2260866"/>
              <a:chOff x="2289494" y="-79309"/>
              <a:chExt cx="1119303" cy="1119303"/>
            </a:xfrm>
            <a:solidFill>
              <a:srgbClr val="FDE461"/>
            </a:solidFill>
          </p:grpSpPr>
          <p:sp>
            <p:nvSpPr>
              <p:cNvPr id="38" name="Elipsa 37"/>
              <p:cNvSpPr/>
              <p:nvPr/>
            </p:nvSpPr>
            <p:spPr>
              <a:xfrm>
                <a:off x="2289494" y="-79309"/>
                <a:ext cx="1119303" cy="1119303"/>
              </a:xfrm>
              <a:prstGeom prst="ellipse">
                <a:avLst/>
              </a:prstGeom>
              <a:grpFill/>
              <a:ln>
                <a:solidFill>
                  <a:srgbClr val="FDE46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Elipsa 4"/>
              <p:cNvSpPr/>
              <p:nvPr/>
            </p:nvSpPr>
            <p:spPr>
              <a:xfrm>
                <a:off x="2453412" y="84609"/>
                <a:ext cx="791467" cy="791467"/>
              </a:xfrm>
              <a:prstGeom prst="rect">
                <a:avLst/>
              </a:prstGeom>
              <a:grpFill/>
              <a:ln>
                <a:solidFill>
                  <a:srgbClr val="FDE46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400" dirty="0">
                    <a:solidFill>
                      <a:srgbClr val="52615D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Wydłużenie terminu na odwołanie pracownika do sądu pracy</a:t>
                </a:r>
              </a:p>
            </p:txBody>
          </p:sp>
        </p:grpSp>
      </p:grpSp>
      <p:grpSp>
        <p:nvGrpSpPr>
          <p:cNvPr id="45" name="Grupa 44"/>
          <p:cNvGrpSpPr/>
          <p:nvPr/>
        </p:nvGrpSpPr>
        <p:grpSpPr>
          <a:xfrm>
            <a:off x="1674792" y="4128087"/>
            <a:ext cx="5794417" cy="2260866"/>
            <a:chOff x="1694447" y="4128087"/>
            <a:chExt cx="5794417" cy="2260866"/>
          </a:xfrm>
        </p:grpSpPr>
        <p:grpSp>
          <p:nvGrpSpPr>
            <p:cNvPr id="30" name="Grupa 29"/>
            <p:cNvGrpSpPr/>
            <p:nvPr/>
          </p:nvGrpSpPr>
          <p:grpSpPr>
            <a:xfrm>
              <a:off x="5227998" y="4128087"/>
              <a:ext cx="2260866" cy="2260866"/>
              <a:chOff x="2289494" y="-79309"/>
              <a:chExt cx="1119303" cy="1119303"/>
            </a:xfrm>
            <a:solidFill>
              <a:srgbClr val="FDE461"/>
            </a:solidFill>
          </p:grpSpPr>
          <p:sp>
            <p:nvSpPr>
              <p:cNvPr id="31" name="Elipsa 30"/>
              <p:cNvSpPr/>
              <p:nvPr/>
            </p:nvSpPr>
            <p:spPr>
              <a:xfrm>
                <a:off x="2289494" y="-79309"/>
                <a:ext cx="1119303" cy="1119303"/>
              </a:xfrm>
              <a:prstGeom prst="ellipse">
                <a:avLst/>
              </a:prstGeom>
              <a:grpFill/>
              <a:ln>
                <a:solidFill>
                  <a:srgbClr val="FDE46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2" name="Elipsa 4"/>
              <p:cNvSpPr/>
              <p:nvPr/>
            </p:nvSpPr>
            <p:spPr>
              <a:xfrm>
                <a:off x="2453412" y="84609"/>
                <a:ext cx="791467" cy="791467"/>
              </a:xfrm>
              <a:prstGeom prst="rect">
                <a:avLst/>
              </a:prstGeom>
              <a:grpFill/>
              <a:ln>
                <a:solidFill>
                  <a:srgbClr val="FDE46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400" b="1" dirty="0">
                    <a:solidFill>
                      <a:srgbClr val="52615D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Zmiany przy zatrudnianiu pracowników tymczasowych</a:t>
                </a:r>
              </a:p>
            </p:txBody>
          </p:sp>
        </p:grpSp>
        <p:grpSp>
          <p:nvGrpSpPr>
            <p:cNvPr id="40" name="Grupa 39"/>
            <p:cNvGrpSpPr/>
            <p:nvPr/>
          </p:nvGrpSpPr>
          <p:grpSpPr>
            <a:xfrm>
              <a:off x="1694447" y="4128087"/>
              <a:ext cx="2260866" cy="2260866"/>
              <a:chOff x="2289494" y="-79309"/>
              <a:chExt cx="1119303" cy="1119303"/>
            </a:xfrm>
            <a:solidFill>
              <a:srgbClr val="FDE461"/>
            </a:solidFill>
          </p:grpSpPr>
          <p:sp>
            <p:nvSpPr>
              <p:cNvPr id="41" name="Elipsa 40"/>
              <p:cNvSpPr/>
              <p:nvPr/>
            </p:nvSpPr>
            <p:spPr>
              <a:xfrm>
                <a:off x="2289494" y="-79309"/>
                <a:ext cx="1119303" cy="1119303"/>
              </a:xfrm>
              <a:prstGeom prst="ellipse">
                <a:avLst/>
              </a:prstGeom>
              <a:grpFill/>
              <a:ln>
                <a:solidFill>
                  <a:srgbClr val="FDE461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2" name="Elipsa 4"/>
              <p:cNvSpPr/>
              <p:nvPr/>
            </p:nvSpPr>
            <p:spPr>
              <a:xfrm>
                <a:off x="2453412" y="84609"/>
                <a:ext cx="791467" cy="791467"/>
              </a:xfrm>
              <a:prstGeom prst="rect">
                <a:avLst/>
              </a:prstGeom>
              <a:grpFill/>
              <a:ln>
                <a:solidFill>
                  <a:srgbClr val="FDE46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970" tIns="13970" rIns="13970" bIns="13970" numCol="1" spcCol="1270" anchor="ctr" anchorCtr="0">
                <a:noAutofit/>
              </a:bodyPr>
              <a:lstStyle/>
              <a:p>
                <a:pPr algn="ctr" defTabSz="9779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pl-PL" sz="1400" dirty="0">
                    <a:solidFill>
                      <a:srgbClr val="52615D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Rozszerzenie katalogu podmiotów mogących żądać danych o niekaralności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4370217"/>
      </p:ext>
    </p:extLst>
  </p:cSld>
  <p:clrMapOvr>
    <a:masterClrMapping/>
  </p:clrMapOvr>
</p:sld>
</file>

<file path=ppt/theme/theme1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905_MarianskiGroup_PPT.potx" id="{66FBE600-8FC1-4A19-AC55-4FC3D1534F34}" vid="{DB84BB1C-A6A7-4B68-A495-9966201E494D}"/>
    </a:ext>
  </a:extLst>
</a:theme>
</file>

<file path=ppt/theme/theme10.xml><?xml version="1.0" encoding="utf-8"?>
<a:theme xmlns:a="http://schemas.openxmlformats.org/drawingml/2006/main" name="9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905_MarianskiGroup_PPT.potx" id="{1EC37591-D662-4B91-B863-C809CA95C304}" vid="{F9A64D05-3494-4FC8-886B-DA8969E82398}"/>
    </a:ext>
  </a:extLst>
</a:theme>
</file>

<file path=ppt/theme/theme11.xml><?xml version="1.0" encoding="utf-8"?>
<a:theme xmlns:a="http://schemas.openxmlformats.org/drawingml/2006/main" name="10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905_MarianskiGroup_PPT.potx" id="{1EC37591-D662-4B91-B863-C809CA95C304}" vid="{9B8787C5-985E-41FF-99AE-C83D4137A5EE}"/>
    </a:ext>
  </a:extLst>
</a:theme>
</file>

<file path=ppt/theme/theme12.xml><?xml version="1.0" encoding="utf-8"?>
<a:theme xmlns:a="http://schemas.openxmlformats.org/drawingml/2006/main" name="1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905_MarianskiGroup_PPT.potx" id="{1EC37591-D662-4B91-B863-C809CA95C304}" vid="{96536233-6F2D-41EA-9C90-E5D738C8501A}"/>
    </a:ext>
  </a:extLst>
</a:theme>
</file>

<file path=ppt/theme/theme13.xml><?xml version="1.0" encoding="utf-8"?>
<a:theme xmlns:a="http://schemas.openxmlformats.org/drawingml/2006/main" name="1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905_MarianskiGroup_PPT.potx" id="{1EC37591-D662-4B91-B863-C809CA95C304}" vid="{F9A64D05-3494-4FC8-886B-DA8969E82398}"/>
    </a:ext>
  </a:extLst>
</a:theme>
</file>

<file path=ppt/theme/theme14.xml><?xml version="1.0" encoding="utf-8"?>
<a:theme xmlns:a="http://schemas.openxmlformats.org/drawingml/2006/main" name="1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50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60905_MarianskiGroup_PPT.potx" id="{66FBE600-8FC1-4A19-AC55-4FC3D1534F34}" vid="{58BE4FBB-178D-4B3B-A9A4-CA35066852CC}"/>
    </a:ext>
  </a:extLst>
</a:theme>
</file>

<file path=ppt/theme/theme1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50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60905_MarianskiGroup_PPT.potx" id="{66FBE600-8FC1-4A19-AC55-4FC3D1534F34}" vid="{58BE4FBB-178D-4B3B-A9A4-CA35066852CC}"/>
    </a:ext>
  </a:extLst>
</a:theme>
</file>

<file path=ppt/theme/theme3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905_MarianskiGroup_PPT.potx" id="{66FBE600-8FC1-4A19-AC55-4FC3D1534F34}" vid="{2FC005BA-FB69-4659-849B-2F2134EB74A9}"/>
    </a:ext>
  </a:extLst>
</a:theme>
</file>

<file path=ppt/theme/theme4.xml><?xml version="1.0" encoding="utf-8"?>
<a:theme xmlns:a="http://schemas.openxmlformats.org/drawingml/2006/main" name="3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905_MarianskiGroup_PPT.potx" id="{1EC37591-D662-4B91-B863-C809CA95C304}" vid="{96536233-6F2D-41EA-9C90-E5D738C8501A}"/>
    </a:ext>
  </a:extLst>
</a:theme>
</file>

<file path=ppt/theme/theme5.xml><?xml version="1.0" encoding="utf-8"?>
<a:theme xmlns:a="http://schemas.openxmlformats.org/drawingml/2006/main" name="4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905_MarianskiGroup_PPT.potx" id="{1EC37591-D662-4B91-B863-C809CA95C304}" vid="{9B8787C5-985E-41FF-99AE-C83D4137A5EE}"/>
    </a:ext>
  </a:extLst>
</a:theme>
</file>

<file path=ppt/theme/theme6.xml><?xml version="1.0" encoding="utf-8"?>
<a:theme xmlns:a="http://schemas.openxmlformats.org/drawingml/2006/main" name="5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905_MarianskiGroup_PPT.potx" id="{1EC37591-D662-4B91-B863-C809CA95C304}" vid="{F9A64D05-3494-4FC8-886B-DA8969E82398}"/>
    </a:ext>
  </a:extLst>
</a:theme>
</file>

<file path=ppt/theme/theme7.xml><?xml version="1.0" encoding="utf-8"?>
<a:theme xmlns:a="http://schemas.openxmlformats.org/drawingml/2006/main" name="6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905_MarianskiGroup_PPT.potx" id="{66FBE600-8FC1-4A19-AC55-4FC3D1534F34}" vid="{DB84BB1C-A6A7-4B68-A495-9966201E494D}"/>
    </a:ext>
  </a:extLst>
</a:theme>
</file>

<file path=ppt/theme/theme8.xml><?xml version="1.0" encoding="utf-8"?>
<a:theme xmlns:a="http://schemas.openxmlformats.org/drawingml/2006/main" name="7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905_MarianskiGroup_PPT.potx" id="{66FBE600-8FC1-4A19-AC55-4FC3D1534F34}" vid="{58BE4FBB-178D-4B3B-A9A4-CA35066852CC}"/>
    </a:ext>
  </a:extLst>
</a:theme>
</file>

<file path=ppt/theme/theme9.xml><?xml version="1.0" encoding="utf-8"?>
<a:theme xmlns:a="http://schemas.openxmlformats.org/drawingml/2006/main" name="8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0905_MarianskiGroup_PPT.potx" id="{1EC37591-D662-4B91-B863-C809CA95C304}" vid="{96536233-6F2D-41EA-9C90-E5D738C8501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160905_MarianskiGroup_PPT</Template>
  <TotalTime>1227</TotalTime>
  <Words>1401</Words>
  <Application>Microsoft Office PowerPoint</Application>
  <PresentationFormat>Pokaz na ekranie (4:3)</PresentationFormat>
  <Paragraphs>286</Paragraphs>
  <Slides>40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14</vt:i4>
      </vt:variant>
      <vt:variant>
        <vt:lpstr>Tytuły slajdów</vt:lpstr>
      </vt:variant>
      <vt:variant>
        <vt:i4>40</vt:i4>
      </vt:variant>
    </vt:vector>
  </HeadingPairs>
  <TitlesOfParts>
    <vt:vector size="62" baseType="lpstr">
      <vt:lpstr>Arial</vt:lpstr>
      <vt:lpstr>Calendas Plus</vt:lpstr>
      <vt:lpstr>Calibri</vt:lpstr>
      <vt:lpstr>Calibri Light</vt:lpstr>
      <vt:lpstr>Fira Sans</vt:lpstr>
      <vt:lpstr>Fira Sans Light</vt:lpstr>
      <vt:lpstr>Tahoma</vt:lpstr>
      <vt:lpstr>Wingdings</vt:lpstr>
      <vt:lpstr>Projekt niestandardowy</vt:lpstr>
      <vt:lpstr>1_Projekt niestandardowy</vt:lpstr>
      <vt:lpstr>2_Projekt niestandardowy</vt:lpstr>
      <vt:lpstr>3_Projekt niestandardowy</vt:lpstr>
      <vt:lpstr>4_Projekt niestandardowy</vt:lpstr>
      <vt:lpstr>5_Projekt niestandardowy</vt:lpstr>
      <vt:lpstr>6_Projekt niestandardowy</vt:lpstr>
      <vt:lpstr>7_Projekt niestandardowy</vt:lpstr>
      <vt:lpstr>8_Projekt niestandardowy</vt:lpstr>
      <vt:lpstr>9_Projekt niestandardowy</vt:lpstr>
      <vt:lpstr>10_Projekt niestandardowy</vt:lpstr>
      <vt:lpstr>11_Projekt niestandardowy</vt:lpstr>
      <vt:lpstr>12_Projekt niestandardowy</vt:lpstr>
      <vt:lpstr>13_Projekt niestandardowy</vt:lpstr>
      <vt:lpstr> Co przyniesie  rok 2017  - zmiany w prawie  i podatkach  apl. radc.  Jakub Barwaniec </vt:lpstr>
      <vt:lpstr>Zmiany od 1 stycznia 2017 r. </vt:lpstr>
      <vt:lpstr>Prezentacja programu PowerPoint</vt:lpstr>
      <vt:lpstr>Zmiana minimalnej stawki wynagrodzenia za pracę</vt:lpstr>
      <vt:lpstr>Zniesienie zróżnicowania wynagrodzenia dla osób w pierwszym roku pracy</vt:lpstr>
      <vt:lpstr>Wprowadzenie minimalnej stawki godzinowej dla zleceniobiorców i samozatrudnionych</vt:lpstr>
      <vt:lpstr>Wprowadzenie minimalnej stawki godzinowej dla zleceniobiorców i samozatrudnionych</vt:lpstr>
      <vt:lpstr>Ostatnie zmiany</vt:lpstr>
      <vt:lpstr>Dalsze zmiany:</vt:lpstr>
      <vt:lpstr>Ograniczenie obowiązków pracodawcy</vt:lpstr>
      <vt:lpstr>Wydłużenie terminu na odwołanie pracownika do sądu pracy</vt:lpstr>
      <vt:lpstr>Zatrudnianie pracowników tymczasowych</vt:lpstr>
      <vt:lpstr>Prezentacja programu PowerPoint</vt:lpstr>
      <vt:lpstr>Zatrudnianie pracowników tymczasowych</vt:lpstr>
      <vt:lpstr>Zatrudnianie pracowników tymczasowych</vt:lpstr>
      <vt:lpstr>Nowy Kodeks Pracy</vt:lpstr>
      <vt:lpstr>Nowy Kodeks Pracy</vt:lpstr>
      <vt:lpstr>Złagodzenie rygorów wobec małych pracodawców (podmiotów zatrudniających max 20 osób)</vt:lpstr>
      <vt:lpstr>Prezentacja programu PowerPoint</vt:lpstr>
      <vt:lpstr>Zmiany w podatku od towarów i usług</vt:lpstr>
      <vt:lpstr>Zmiany w podatku od towarów i usług</vt:lpstr>
      <vt:lpstr>Rozszerzenie odwrotnego obciążenia</vt:lpstr>
      <vt:lpstr>Rejestracja</vt:lpstr>
      <vt:lpstr>Zwrot podatku</vt:lpstr>
      <vt:lpstr>Zmiany w podatkach dochodowych 2017</vt:lpstr>
      <vt:lpstr>Transakcje gotówkowe</vt:lpstr>
      <vt:lpstr>Transakcje gotówkowe – koszty uzyskania przychodów</vt:lpstr>
      <vt:lpstr>Transakcje gotówkowe – koszty uzyskania przychodów</vt:lpstr>
      <vt:lpstr>Sankcje w VAT  ver. 2017</vt:lpstr>
      <vt:lpstr>Sankcja VAT</vt:lpstr>
      <vt:lpstr>Sankcja VAT – stawka obniżona</vt:lpstr>
      <vt:lpstr>Sankcja VAT – stawka podwyższona</vt:lpstr>
      <vt:lpstr>Jednolity Plik Kontrolny</vt:lpstr>
      <vt:lpstr>Jednolity Plik Kontrolny (JPK)</vt:lpstr>
      <vt:lpstr>Kto i kiedy?</vt:lpstr>
      <vt:lpstr>Jakim przedsiębiorcą jestem?</vt:lpstr>
      <vt:lpstr>JPK w praktyce – obszary problemowe</vt:lpstr>
      <vt:lpstr>Kim jesteśmy?</vt:lpstr>
      <vt:lpstr>Fabryka Przedsiębiorczości </vt:lpstr>
      <vt:lpstr>Dziękuję za uwagę!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Optymalizacja podatkowa</dc:title>
  <dc:creator>MG035</dc:creator>
  <cp:lastModifiedBy>MG023</cp:lastModifiedBy>
  <cp:revision>99</cp:revision>
  <dcterms:created xsi:type="dcterms:W3CDTF">2016-11-24T09:13:48Z</dcterms:created>
  <dcterms:modified xsi:type="dcterms:W3CDTF">2017-01-09T11:08:36Z</dcterms:modified>
</cp:coreProperties>
</file>