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1" r:id="rId5"/>
    <p:sldId id="272" r:id="rId6"/>
    <p:sldId id="262" r:id="rId7"/>
    <p:sldId id="274" r:id="rId8"/>
    <p:sldId id="265" r:id="rId9"/>
    <p:sldId id="261" r:id="rId10"/>
    <p:sldId id="260" r:id="rId11"/>
    <p:sldId id="273" r:id="rId12"/>
    <p:sldId id="258" r:id="rId13"/>
    <p:sldId id="268" r:id="rId14"/>
    <p:sldId id="270" r:id="rId1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7949"/>
    <a:srgbClr val="005800"/>
    <a:srgbClr val="009900"/>
    <a:srgbClr val="0D0482"/>
    <a:srgbClr val="DDDDDD"/>
    <a:srgbClr val="DEF987"/>
    <a:srgbClr val="ABFF81"/>
    <a:srgbClr val="99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73" autoAdjust="0"/>
  </p:normalViewPr>
  <p:slideViewPr>
    <p:cSldViewPr>
      <p:cViewPr>
        <p:scale>
          <a:sx n="120" d="100"/>
          <a:sy n="120" d="100"/>
        </p:scale>
        <p:origin x="-16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1F51-59E2-4B33-9593-CDDCA1E12BF4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A80EE-76A4-4C12-B020-2DE9F5042CE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A02E7-ECD8-4D14-A405-4DC89C5FE89A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FE18-3F05-4CDC-8767-1061723635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84EF7-2457-4C7F-8483-1D6FB41266D3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DBDF-E058-4FDD-B3FE-0583611701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AA0A6-5FDC-4EA9-8E8D-EA85CA46064A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9335-F289-41F8-B545-F27C00D4EA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8E1BB-EE79-4648-B7EA-F0AF2C42C4F0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D122-756C-47A0-9328-5E2F0D76B4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D6E0B-2FCC-46F2-9471-552478FFDD5F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B76D-2BA9-4215-94C2-96C056C293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D4DD-DFB9-47C7-A6FE-37FE9172E03E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1BA8-350C-48D6-AE73-6EDB424AF2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35F9-5AFA-4B62-8850-18C44DED3EE2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687B-682C-4DEA-854A-98054246FE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4247-6D19-4B9E-B00C-DC59C1F0BF71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9DA8A-BC3C-4A31-8D0F-BF3AB1EB19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B83C-1B48-41EA-A221-585D3AA3A10C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5F0A-4AF3-4E7E-9769-57CBAABCDB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59B5-28E7-4996-B1F7-5F12930B5774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6FA-FF24-4EA6-81C5-00F3962091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33"/>
            </a:gs>
            <a:gs pos="100000">
              <a:srgbClr val="A7FF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536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3B27DE-B459-4CD0-B675-29BF107A1080}" type="datetimeFigureOut">
              <a:rPr lang="pl-PL"/>
              <a:pPr>
                <a:defRPr/>
              </a:pPr>
              <a:t>2016-11-30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3D7E5-3C37-4A4A-A3CE-6A384EF490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18435" r:id="rId4" imgW="9838440" imgH="3455640" progId="CorelDRAW.Graphic.12">
              <p:embed/>
            </p:oleObj>
          </a:graphicData>
        </a:graphic>
      </p:graphicFrame>
      <p:pic>
        <p:nvPicPr>
          <p:cNvPr id="18435" name="Picture 11" descr="2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pole tekstowe 4"/>
          <p:cNvSpPr txBox="1">
            <a:spLocks noChangeArrowheads="1"/>
          </p:cNvSpPr>
          <p:nvPr/>
        </p:nvSpPr>
        <p:spPr bwMode="auto">
          <a:xfrm>
            <a:off x="590550" y="352425"/>
            <a:ext cx="2805113" cy="597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r>
              <a:rPr lang="pl-PL" i="1" dirty="0"/>
              <a:t>Od początku swojego istnienia tj. od roku 2005r. Spółka </a:t>
            </a:r>
            <a:r>
              <a:rPr lang="pl-PL" b="1" i="1" dirty="0" smtClean="0">
                <a:solidFill>
                  <a:srgbClr val="005800"/>
                </a:solidFill>
              </a:rPr>
              <a:t>Operator ARP </a:t>
            </a:r>
            <a:r>
              <a:rPr lang="pl-PL" b="1" i="1" dirty="0">
                <a:solidFill>
                  <a:srgbClr val="005800"/>
                </a:solidFill>
              </a:rPr>
              <a:t>Sp. z o.o. </a:t>
            </a:r>
            <a:r>
              <a:rPr lang="pl-PL" i="1" dirty="0"/>
              <a:t>przeprowadziła około </a:t>
            </a:r>
            <a:r>
              <a:rPr lang="pl-PL" i="1" dirty="0" smtClean="0"/>
              <a:t>114 </a:t>
            </a:r>
            <a:r>
              <a:rPr lang="pl-PL" i="1" dirty="0"/>
              <a:t>transakcji sprzedaży nieruchomości w Częstochowie  obejmujących </a:t>
            </a:r>
            <a:r>
              <a:rPr lang="pl-PL" i="1" dirty="0" smtClean="0"/>
              <a:t>262,00 </a:t>
            </a:r>
            <a:r>
              <a:rPr lang="pl-PL" i="1" dirty="0"/>
              <a:t>ha gruntów.</a:t>
            </a:r>
          </a:p>
          <a:p>
            <a:pPr>
              <a:lnSpc>
                <a:spcPct val="114000"/>
              </a:lnSpc>
            </a:pPr>
            <a:r>
              <a:rPr lang="pl-PL" i="1" dirty="0"/>
              <a:t>Nowe inwestycje powstające na terenach sprzedanych przez </a:t>
            </a:r>
            <a:r>
              <a:rPr lang="pl-PL" b="1" i="1" dirty="0" smtClean="0">
                <a:solidFill>
                  <a:srgbClr val="005800"/>
                </a:solidFill>
              </a:rPr>
              <a:t>Operator ARP </a:t>
            </a:r>
            <a:r>
              <a:rPr lang="pl-PL" i="1" dirty="0" smtClean="0"/>
              <a:t>oraz </a:t>
            </a:r>
            <a:r>
              <a:rPr lang="pl-PL" i="1" dirty="0"/>
              <a:t>zadowoleni klienci stanowią najlepszą reklamę Spółki.</a:t>
            </a:r>
          </a:p>
          <a:p>
            <a:endParaRPr lang="pl-PL" i="1" dirty="0"/>
          </a:p>
          <a:p>
            <a:pPr algn="just"/>
            <a:endParaRPr lang="pl-PL" i="1" dirty="0"/>
          </a:p>
          <a:p>
            <a:pPr algn="just"/>
            <a:endParaRPr lang="pl-PL" i="1" dirty="0"/>
          </a:p>
        </p:txBody>
      </p:sp>
      <p:pic>
        <p:nvPicPr>
          <p:cNvPr id="18437" name="Obraz 6" descr="06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6638" y="442913"/>
            <a:ext cx="2986087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Obraz 7" descr="02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6388" y="2071688"/>
            <a:ext cx="334803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Obraz 8" descr="02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6638" y="3971925"/>
            <a:ext cx="3424237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29698" r:id="rId4" imgW="9838440" imgH="3455640" progId="CorelDRAW.Graphic.12">
              <p:embed/>
            </p:oleObj>
          </a:graphicData>
        </a:graphic>
      </p:graphicFrame>
      <p:pic>
        <p:nvPicPr>
          <p:cNvPr id="18435" name="Picture 11" descr="2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pole tekstowe 4"/>
          <p:cNvSpPr txBox="1">
            <a:spLocks noChangeArrowheads="1"/>
          </p:cNvSpPr>
          <p:nvPr/>
        </p:nvSpPr>
        <p:spPr bwMode="auto">
          <a:xfrm>
            <a:off x="590550" y="352425"/>
            <a:ext cx="5871702" cy="222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i="1" dirty="0"/>
              <a:t>Od </a:t>
            </a:r>
            <a:r>
              <a:rPr lang="pl-PL" i="1" dirty="0" smtClean="0"/>
              <a:t>22</a:t>
            </a:r>
            <a:r>
              <a:rPr lang="pl-PL" i="1" dirty="0" smtClean="0"/>
              <a:t>.09.2016 </a:t>
            </a:r>
            <a:r>
              <a:rPr lang="pl-PL" i="1" dirty="0"/>
              <a:t>Spółka </a:t>
            </a:r>
            <a:r>
              <a:rPr lang="pl-PL" b="1" i="1" dirty="0" smtClean="0">
                <a:solidFill>
                  <a:srgbClr val="005800"/>
                </a:solidFill>
              </a:rPr>
              <a:t>Operator ARP </a:t>
            </a:r>
            <a:r>
              <a:rPr lang="pl-PL" b="1" i="1" dirty="0">
                <a:solidFill>
                  <a:srgbClr val="005800"/>
                </a:solidFill>
              </a:rPr>
              <a:t>Sp. z o.o. </a:t>
            </a:r>
            <a:r>
              <a:rPr lang="pl-PL" i="1" dirty="0" smtClean="0"/>
              <a:t>jest podmiotem zarządzającym oraz obsługującym tereny Specjalnej Strefy Ekonomicznej EURO-PARK Mielec – Podstrefa Częstochowa. W tej chwili dostępnych pozostało około </a:t>
            </a:r>
            <a:r>
              <a:rPr lang="pl-PL" b="1" i="1" dirty="0" smtClean="0"/>
              <a:t>10,00</a:t>
            </a:r>
            <a:r>
              <a:rPr lang="pl-PL" i="1" dirty="0" smtClean="0"/>
              <a:t> </a:t>
            </a:r>
            <a:r>
              <a:rPr lang="pl-PL" b="1" i="1" dirty="0" smtClean="0"/>
              <a:t>ha</a:t>
            </a:r>
            <a:r>
              <a:rPr lang="pl-PL" i="1" dirty="0" smtClean="0"/>
              <a:t> terenów przemysłowych. </a:t>
            </a:r>
            <a:endParaRPr lang="pl-PL" i="1" dirty="0"/>
          </a:p>
          <a:p>
            <a:pPr algn="just"/>
            <a:endParaRPr lang="pl-PL" i="1" dirty="0"/>
          </a:p>
          <a:p>
            <a:pPr algn="just"/>
            <a:endParaRPr lang="pl-PL" i="1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472" y="2078820"/>
            <a:ext cx="2592372" cy="178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71880" y="2078820"/>
            <a:ext cx="4330546" cy="445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16387" r:id="rId4" imgW="9838440" imgH="3455640" progId="CorelDRAW.Graphic.12">
              <p:embed/>
            </p:oleObj>
          </a:graphicData>
        </a:graphic>
      </p:graphicFrame>
      <p:sp>
        <p:nvSpPr>
          <p:cNvPr id="16388" name="pole tekstowe 3"/>
          <p:cNvSpPr txBox="1">
            <a:spLocks noChangeArrowheads="1"/>
          </p:cNvSpPr>
          <p:nvPr/>
        </p:nvSpPr>
        <p:spPr bwMode="auto">
          <a:xfrm>
            <a:off x="319088" y="261938"/>
            <a:ext cx="6442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solidFill>
                  <a:srgbClr val="005800"/>
                </a:solidFill>
              </a:rPr>
              <a:t>Nieruchomość niezabudowana przy ul. Kucelińskiej </a:t>
            </a:r>
          </a:p>
        </p:txBody>
      </p:sp>
      <p:sp>
        <p:nvSpPr>
          <p:cNvPr id="16389" name="Prostokąt 7"/>
          <p:cNvSpPr>
            <a:spLocks noChangeArrowheads="1"/>
          </p:cNvSpPr>
          <p:nvPr/>
        </p:nvSpPr>
        <p:spPr bwMode="auto">
          <a:xfrm>
            <a:off x="319088" y="985838"/>
            <a:ext cx="8824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i="1" dirty="0"/>
              <a:t>Teren o powierzchni </a:t>
            </a:r>
            <a:r>
              <a:rPr lang="pl-PL" b="1" i="1" dirty="0"/>
              <a:t>3,35 ha </a:t>
            </a:r>
            <a:r>
              <a:rPr lang="pl-PL" i="1" dirty="0"/>
              <a:t>przeznaczony na cele przemysłowe.</a:t>
            </a:r>
          </a:p>
          <a:p>
            <a:pPr algn="just"/>
            <a:r>
              <a:rPr lang="pl-PL" i="1" dirty="0"/>
              <a:t>Posiada dostęp infrastruktury niezbędnej dla przyszłej inwestycji.</a:t>
            </a:r>
          </a:p>
          <a:p>
            <a:endParaRPr lang="pl-PL" dirty="0"/>
          </a:p>
        </p:txBody>
      </p:sp>
      <p:pic>
        <p:nvPicPr>
          <p:cNvPr id="16391" name="Picture 3" descr="F:\Do prezentacji\K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2071688"/>
            <a:ext cx="3457575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 descr="F:\Do prezentacji\zdjęcie lotnicze 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9563" y="2071688"/>
            <a:ext cx="48863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2o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2951784" y="5409264"/>
            <a:ext cx="459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Na terenie tym planowana jest budowa hali przemysłowej o powierzchni </a:t>
            </a:r>
            <a:r>
              <a:rPr lang="pl-PL" b="1" i="1" dirty="0" smtClean="0"/>
              <a:t>3554 m²</a:t>
            </a:r>
            <a:r>
              <a:rPr lang="pl-PL" i="1" dirty="0" smtClean="0"/>
              <a:t>.</a:t>
            </a:r>
            <a:endParaRPr lang="pl-PL" i="1" dirty="0"/>
          </a:p>
        </p:txBody>
      </p:sp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K15 i 16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25" y="1089025"/>
            <a:ext cx="3606800" cy="4410075"/>
          </a:xfrm>
          <a:prstGeom prst="rect">
            <a:avLst/>
          </a:prstGeom>
          <a:noFill/>
        </p:spPr>
      </p:pic>
      <p:graphicFrame>
        <p:nvGraphicFramePr>
          <p:cNvPr id="24578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24579" r:id="rId5" imgW="9838440" imgH="3455640" progId="CorelDRAW.Graphic.12">
              <p:embed/>
            </p:oleObj>
          </a:graphicData>
        </a:graphic>
      </p:graphicFrame>
      <p:pic>
        <p:nvPicPr>
          <p:cNvPr id="24579" name="Picture 11" descr="2o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pole tekstowe 4"/>
          <p:cNvSpPr txBox="1">
            <a:spLocks noChangeArrowheads="1"/>
          </p:cNvSpPr>
          <p:nvPr/>
        </p:nvSpPr>
        <p:spPr bwMode="auto">
          <a:xfrm>
            <a:off x="771525" y="261938"/>
            <a:ext cx="5157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i="1">
                <a:solidFill>
                  <a:srgbClr val="005800"/>
                </a:solidFill>
              </a:rPr>
              <a:t>Nieruchomość  gruntowa przy ul. Legionów</a:t>
            </a:r>
          </a:p>
        </p:txBody>
      </p:sp>
      <p:pic>
        <p:nvPicPr>
          <p:cNvPr id="24581" name="Picture 4" descr="F:\Do prezentacji\zdjęcie lotnicze 15 i 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2252663"/>
            <a:ext cx="45243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pole tekstowe 9"/>
          <p:cNvSpPr txBox="1">
            <a:spLocks noChangeArrowheads="1"/>
          </p:cNvSpPr>
          <p:nvPr/>
        </p:nvSpPr>
        <p:spPr bwMode="auto">
          <a:xfrm>
            <a:off x="2219325" y="5419725"/>
            <a:ext cx="6696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i="1"/>
              <a:t>Jest to obszar o dużym potencjale w postaci naturalnego ukształtowania terenu, dzięki czemu jest to idealna lokalizacja dla parku rozrywki – m.in. parki liniowe, paintball, ścianki wspinaczkowe</a:t>
            </a:r>
          </a:p>
        </p:txBody>
      </p:sp>
      <p:sp>
        <p:nvSpPr>
          <p:cNvPr id="24584" name="Prostokąt 5"/>
          <p:cNvSpPr>
            <a:spLocks noChangeArrowheads="1"/>
          </p:cNvSpPr>
          <p:nvPr/>
        </p:nvSpPr>
        <p:spPr bwMode="auto">
          <a:xfrm>
            <a:off x="409575" y="985838"/>
            <a:ext cx="570071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i="1"/>
              <a:t>Tereny rolne i leśne o powierzchni  około 160 ha, które mogą być zaadaptowane na cele rekreacyjne.</a:t>
            </a:r>
          </a:p>
          <a:p>
            <a:pPr algn="just"/>
            <a:r>
              <a:rPr lang="pl-PL" i="1"/>
              <a:t>Na obszarze tym znajdują się pozostałości po dawnym kamieniołomie.</a:t>
            </a:r>
          </a:p>
          <a:p>
            <a:endParaRPr lang="pl-PL"/>
          </a:p>
        </p:txBody>
      </p:sp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26627" r:id="rId4" imgW="9838440" imgH="3455640" progId="CorelDRAW.Graphic.12">
              <p:embed/>
            </p:oleObj>
          </a:graphicData>
        </a:graphic>
      </p:graphicFrame>
      <p:pic>
        <p:nvPicPr>
          <p:cNvPr id="26627" name="Picture 11" descr="2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1223944" y="1178700"/>
            <a:ext cx="6919976" cy="86177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5000" b="1" i="1" dirty="0">
                <a:solidFill>
                  <a:srgbClr val="005800"/>
                </a:solidFill>
              </a:rPr>
              <a:t>LEPIEJ NIE TRAFISZ!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041796" y="2978940"/>
            <a:ext cx="4320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Dane kontaktowe:</a:t>
            </a:r>
          </a:p>
          <a:p>
            <a:endParaRPr lang="pl-PL" i="1" dirty="0" smtClean="0"/>
          </a:p>
          <a:p>
            <a:r>
              <a:rPr lang="pl-PL" b="1" i="1" dirty="0" smtClean="0"/>
              <a:t>Operator ARP Sp. z o.o.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00-236 Warszawa, </a:t>
            </a:r>
            <a:endParaRPr lang="pl-PL" i="1" dirty="0" smtClean="0"/>
          </a:p>
          <a:p>
            <a:r>
              <a:rPr lang="pl-PL" i="1" dirty="0" smtClean="0"/>
              <a:t>ul. </a:t>
            </a:r>
            <a:r>
              <a:rPr lang="pl-PL" i="1" dirty="0" err="1" smtClean="0"/>
              <a:t>Świętojerska</a:t>
            </a:r>
            <a:r>
              <a:rPr lang="pl-PL" i="1" dirty="0" smtClean="0"/>
              <a:t> </a:t>
            </a:r>
            <a:r>
              <a:rPr lang="pl-PL" i="1" dirty="0" smtClean="0"/>
              <a:t>5/7</a:t>
            </a:r>
            <a:br>
              <a:rPr lang="pl-PL" i="1" dirty="0" smtClean="0"/>
            </a:br>
            <a:r>
              <a:rPr lang="pl-PL" i="1" dirty="0" smtClean="0"/>
              <a:t>tel.: (22) </a:t>
            </a:r>
            <a:r>
              <a:rPr lang="pl-PL" i="1" dirty="0" smtClean="0"/>
              <a:t>358-55-00</a:t>
            </a:r>
          </a:p>
          <a:p>
            <a:endParaRPr lang="pl-PL" i="1" dirty="0" smtClean="0"/>
          </a:p>
          <a:p>
            <a:r>
              <a:rPr lang="pl-PL" i="1" dirty="0" smtClean="0"/>
              <a:t>Oddział w Częstochowie:</a:t>
            </a:r>
          </a:p>
          <a:p>
            <a:r>
              <a:rPr lang="pl-PL" i="1" dirty="0" smtClean="0"/>
              <a:t>Ul. Koksowa 11</a:t>
            </a:r>
          </a:p>
          <a:p>
            <a:r>
              <a:rPr lang="pl-PL" i="1" dirty="0" smtClean="0"/>
              <a:t>42-200 Częstochowa</a:t>
            </a:r>
          </a:p>
          <a:p>
            <a:r>
              <a:rPr lang="pl-PL" b="1" i="1" u="sng" dirty="0" smtClean="0"/>
              <a:t>34 323 06 54  </a:t>
            </a:r>
            <a:r>
              <a:rPr lang="pl-PL" i="1" dirty="0" err="1" smtClean="0">
                <a:solidFill>
                  <a:srgbClr val="0070C0"/>
                </a:solidFill>
              </a:rPr>
              <a:t>www.operatorarp.pl</a:t>
            </a:r>
            <a:endParaRPr lang="pl-PL" i="1" dirty="0" smtClean="0">
              <a:solidFill>
                <a:srgbClr val="0070C0"/>
              </a:solidFill>
            </a:endParaRPr>
          </a:p>
          <a:p>
            <a:endParaRPr lang="pl-PL" dirty="0"/>
          </a:p>
        </p:txBody>
      </p:sp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1027" r:id="rId4" imgW="9838440" imgH="3455640" progId="CorelDRAW.Graphic.12">
              <p:embed/>
            </p:oleObj>
          </a:graphicData>
        </a:graphic>
      </p:graphicFrame>
      <p:pic>
        <p:nvPicPr>
          <p:cNvPr id="1027" name="Picture 11" descr="2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pole tekstowe 3"/>
          <p:cNvSpPr txBox="1">
            <a:spLocks noChangeArrowheads="1"/>
          </p:cNvSpPr>
          <p:nvPr/>
        </p:nvSpPr>
        <p:spPr bwMode="auto">
          <a:xfrm>
            <a:off x="862013" y="1076325"/>
            <a:ext cx="7239000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sz="2000" b="1" i="1" dirty="0" smtClean="0">
                <a:solidFill>
                  <a:srgbClr val="005800"/>
                </a:solidFill>
              </a:rPr>
              <a:t>Operator ARP Sp</a:t>
            </a:r>
            <a:r>
              <a:rPr lang="pl-PL" sz="2000" b="1" i="1" dirty="0">
                <a:solidFill>
                  <a:srgbClr val="005800"/>
                </a:solidFill>
              </a:rPr>
              <a:t>. z o.o. </a:t>
            </a:r>
            <a:r>
              <a:rPr lang="pl-PL" sz="2000" i="1" dirty="0"/>
              <a:t>to założona przez państwową Agencję Rozwoju Przemysłu S.A. </a:t>
            </a:r>
            <a:r>
              <a:rPr lang="pl-PL" sz="2000" i="1" dirty="0" smtClean="0"/>
              <a:t>spółka, </a:t>
            </a:r>
            <a:r>
              <a:rPr lang="pl-PL" sz="2000" i="1" dirty="0"/>
              <a:t>zajmująca się sprzedażą majątku przejętego od restrukturyzowanych </a:t>
            </a:r>
            <a:r>
              <a:rPr lang="pl-PL" sz="2000" i="1" dirty="0" smtClean="0"/>
              <a:t>przedsiębiorstw.</a:t>
            </a:r>
            <a:endParaRPr lang="pl-PL" dirty="0"/>
          </a:p>
        </p:txBody>
      </p:sp>
      <p:pic>
        <p:nvPicPr>
          <p:cNvPr id="1029" name="Picture 3" descr="C:\Documents and Settings\user\Moje dokumenty\zdjęcia\0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2613" y="3249613"/>
            <a:ext cx="4340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pole tekstowe 5"/>
          <p:cNvSpPr txBox="1">
            <a:spLocks noChangeArrowheads="1"/>
          </p:cNvSpPr>
          <p:nvPr/>
        </p:nvSpPr>
        <p:spPr bwMode="auto">
          <a:xfrm>
            <a:off x="771525" y="3067050"/>
            <a:ext cx="33480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sz="2000" i="1"/>
              <a:t>Obecnie w naszej ofercie znajdują się nieruchomości, a także majątek ruchomy     i udziały w spółkach.</a:t>
            </a:r>
          </a:p>
        </p:txBody>
      </p:sp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21507" r:id="rId4" imgW="9838440" imgH="3455640" progId="CorelDRAW.Graphic.12">
              <p:embed/>
            </p:oleObj>
          </a:graphicData>
        </a:graphic>
      </p:graphicFrame>
      <p:pic>
        <p:nvPicPr>
          <p:cNvPr id="21507" name="Picture 11" descr="2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pole tekstowe 3"/>
          <p:cNvSpPr txBox="1">
            <a:spLocks noChangeArrowheads="1"/>
          </p:cNvSpPr>
          <p:nvPr/>
        </p:nvSpPr>
        <p:spPr bwMode="auto">
          <a:xfrm>
            <a:off x="771525" y="1076325"/>
            <a:ext cx="8053388" cy="29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i="1" dirty="0"/>
              <a:t>W Częstochowie w swojej ofercie </a:t>
            </a:r>
            <a:r>
              <a:rPr lang="pl-PL" b="1" i="1" dirty="0" smtClean="0">
                <a:solidFill>
                  <a:srgbClr val="005800"/>
                </a:solidFill>
              </a:rPr>
              <a:t>Operator ARP </a:t>
            </a:r>
            <a:r>
              <a:rPr lang="pl-PL" b="1" i="1" dirty="0">
                <a:solidFill>
                  <a:srgbClr val="005800"/>
                </a:solidFill>
              </a:rPr>
              <a:t>Sp. z o.o. </a:t>
            </a:r>
            <a:r>
              <a:rPr lang="pl-PL" i="1" dirty="0"/>
              <a:t>posiada około </a:t>
            </a:r>
            <a:r>
              <a:rPr lang="pl-PL" i="1" dirty="0" smtClean="0"/>
              <a:t>326 </a:t>
            </a:r>
            <a:r>
              <a:rPr lang="pl-PL" i="1" dirty="0"/>
              <a:t>ha nieruchomości </a:t>
            </a:r>
            <a:r>
              <a:rPr lang="pl-PL" i="1" dirty="0" smtClean="0"/>
              <a:t>na </a:t>
            </a:r>
            <a:r>
              <a:rPr lang="pl-PL" i="1" dirty="0"/>
              <a:t>terenach po byłej Hucie „Częstochowa” S.A</a:t>
            </a:r>
            <a:r>
              <a:rPr lang="pl-PL" i="1" dirty="0" smtClean="0"/>
              <a:t>., z czego o charakterze </a:t>
            </a:r>
            <a:r>
              <a:rPr lang="pl-PL" i="1" dirty="0" smtClean="0"/>
              <a:t>przemysłowym - </a:t>
            </a:r>
            <a:r>
              <a:rPr lang="pl-PL" b="1" i="1" dirty="0" smtClean="0"/>
              <a:t>135,92</a:t>
            </a:r>
            <a:r>
              <a:rPr lang="pl-PL" i="1" dirty="0" smtClean="0"/>
              <a:t> </a:t>
            </a:r>
            <a:r>
              <a:rPr lang="pl-PL" i="1" dirty="0" smtClean="0"/>
              <a:t>ha  oraz </a:t>
            </a:r>
            <a:r>
              <a:rPr lang="pl-PL" i="1" dirty="0" smtClean="0"/>
              <a:t>niekomercyjnym - </a:t>
            </a:r>
            <a:r>
              <a:rPr lang="pl-PL" b="1" i="1" dirty="0" smtClean="0"/>
              <a:t>190,73</a:t>
            </a:r>
            <a:r>
              <a:rPr lang="pl-PL" i="1" dirty="0" smtClean="0"/>
              <a:t> </a:t>
            </a:r>
            <a:r>
              <a:rPr lang="pl-PL" i="1" dirty="0" smtClean="0"/>
              <a:t>ha.  </a:t>
            </a:r>
            <a:endParaRPr lang="pl-PL" i="1" dirty="0"/>
          </a:p>
          <a:p>
            <a:pPr algn="just">
              <a:lnSpc>
                <a:spcPct val="114000"/>
              </a:lnSpc>
            </a:pPr>
            <a:r>
              <a:rPr lang="pl-PL" i="1" dirty="0" smtClean="0"/>
              <a:t>Zróżnicowany </a:t>
            </a:r>
            <a:r>
              <a:rPr lang="pl-PL" i="1" dirty="0"/>
              <a:t>pod względem lokalizacji, wielkości oraz otoczenia obszar inwestycyjny stwarza możliwość dowolnego dopasowania działek do potrzeb każdego Inwestora niezależnie od wielkości i branży w jakiej działa.</a:t>
            </a:r>
          </a:p>
          <a:p>
            <a:pPr algn="just">
              <a:lnSpc>
                <a:spcPct val="114000"/>
              </a:lnSpc>
            </a:pPr>
            <a:r>
              <a:rPr lang="pl-PL" i="1" dirty="0" smtClean="0"/>
              <a:t>W </a:t>
            </a:r>
            <a:r>
              <a:rPr lang="pl-PL" i="1" dirty="0"/>
              <a:t>studium zagospodarowania przestrzennego oferowane tereny są przeznaczone pod działalność przemysłową i usługową.</a:t>
            </a:r>
          </a:p>
        </p:txBody>
      </p:sp>
      <p:pic>
        <p:nvPicPr>
          <p:cNvPr id="21509" name="Picture 4" descr="F:\widok cały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0788" y="4424363"/>
            <a:ext cx="62436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819900" y="177800"/>
          <a:ext cx="2184400" cy="762000"/>
        </p:xfrm>
        <a:graphic>
          <a:graphicData uri="http://schemas.openxmlformats.org/presentationml/2006/ole">
            <p:oleObj spid="_x0000_s27650" r:id="rId3" imgW="9838440" imgH="3455640" progId="CorelDRAW.Graphic.12">
              <p:embed/>
            </p:oleObj>
          </a:graphicData>
        </a:graphic>
      </p:graphicFrame>
      <p:pic>
        <p:nvPicPr>
          <p:cNvPr id="3" name="Picture 11" descr="2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791496" y="818652"/>
            <a:ext cx="7561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 smtClean="0"/>
              <a:t>Spółka </a:t>
            </a:r>
            <a:r>
              <a:rPr lang="pl-PL" b="1" i="1" dirty="0" smtClean="0">
                <a:solidFill>
                  <a:srgbClr val="437949"/>
                </a:solidFill>
              </a:rPr>
              <a:t>Operator ARP Sp. z o.o. </a:t>
            </a:r>
            <a:r>
              <a:rPr lang="pl-PL" i="1" dirty="0" smtClean="0"/>
              <a:t>posiada również nieruchomości w następujących rejonach Polski:</a:t>
            </a:r>
          </a:p>
          <a:p>
            <a:pPr algn="just"/>
            <a:endParaRPr lang="pl-PL" i="1" dirty="0" smtClean="0"/>
          </a:p>
          <a:p>
            <a:pPr algn="just"/>
            <a:r>
              <a:rPr lang="pl-PL" i="1" dirty="0" smtClean="0"/>
              <a:t>a) Skarżysko – Kamienna – prawo użytkowania wieczystego działki o powierzchni </a:t>
            </a:r>
            <a:r>
              <a:rPr lang="pl-PL" b="1" i="1" dirty="0" smtClean="0"/>
              <a:t>0,1117 ha </a:t>
            </a:r>
            <a:r>
              <a:rPr lang="pl-PL" i="1" dirty="0" smtClean="0"/>
              <a:t>wraz z prawem własności budynku biurowego o powierzchni użytkowej </a:t>
            </a:r>
            <a:r>
              <a:rPr lang="pl-PL" b="1" i="1" dirty="0" smtClean="0"/>
              <a:t>637 m ²</a:t>
            </a:r>
            <a:r>
              <a:rPr lang="pl-PL" i="1" dirty="0" smtClean="0"/>
              <a:t>,</a:t>
            </a:r>
            <a:endParaRPr lang="pl-PL" dirty="0"/>
          </a:p>
        </p:txBody>
      </p:sp>
      <p:pic>
        <p:nvPicPr>
          <p:cNvPr id="6" name="Obraz 5" descr="DSCN0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56" y="2978940"/>
            <a:ext cx="4680624" cy="2880384"/>
          </a:xfrm>
          <a:prstGeom prst="rect">
            <a:avLst/>
          </a:prstGeom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819900" y="177800"/>
          <a:ext cx="2184400" cy="762000"/>
        </p:xfrm>
        <a:graphic>
          <a:graphicData uri="http://schemas.openxmlformats.org/presentationml/2006/ole">
            <p:oleObj spid="_x0000_s28674" r:id="rId3" imgW="9838440" imgH="3455640" progId="CorelDRAW.Graphic.12">
              <p:embed/>
            </p:oleObj>
          </a:graphicData>
        </a:graphic>
      </p:graphicFrame>
      <p:pic>
        <p:nvPicPr>
          <p:cNvPr id="3" name="Picture 11" descr="2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791496" y="1538748"/>
            <a:ext cx="7561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 smtClean="0"/>
              <a:t>b) Popowo, gmina Somianka, powiat Wyszków, województwo mazowieckie. Nieruchomość zlokalizowana około 50 km na północ od Warszawy, stanowi zwarty kompleks gruntów o powierzchni </a:t>
            </a:r>
            <a:r>
              <a:rPr lang="pl-PL" b="1" i="1" dirty="0" smtClean="0"/>
              <a:t>20,40</a:t>
            </a:r>
            <a:r>
              <a:rPr lang="pl-PL" i="1" dirty="0" smtClean="0"/>
              <a:t> ha. </a:t>
            </a:r>
          </a:p>
          <a:p>
            <a:pPr algn="just"/>
            <a:r>
              <a:rPr lang="pl-PL" i="1" dirty="0" smtClean="0"/>
              <a:t>Tereny o funkcji rekreacyjnej.</a:t>
            </a:r>
            <a:endParaRPr lang="pl-PL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060" y="3519012"/>
            <a:ext cx="38862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16" y="3429000"/>
            <a:ext cx="3730752" cy="24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20483" r:id="rId4" imgW="9838440" imgH="3455640" progId="CorelDRAW.Graphic.12">
              <p:embed/>
            </p:oleObj>
          </a:graphicData>
        </a:graphic>
      </p:graphicFrame>
      <p:pic>
        <p:nvPicPr>
          <p:cNvPr id="20483" name="Picture 11" descr="2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pole tekstowe 3"/>
          <p:cNvSpPr txBox="1">
            <a:spLocks noChangeArrowheads="1"/>
          </p:cNvSpPr>
          <p:nvPr/>
        </p:nvSpPr>
        <p:spPr bwMode="auto">
          <a:xfrm>
            <a:off x="590550" y="1257300"/>
            <a:ext cx="81438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i="1" dirty="0"/>
              <a:t>Tereny inwestycyjne Spółki </a:t>
            </a:r>
            <a:r>
              <a:rPr lang="pl-PL" b="1" i="1" dirty="0" smtClean="0">
                <a:solidFill>
                  <a:srgbClr val="005800"/>
                </a:solidFill>
              </a:rPr>
              <a:t>Operator ARP </a:t>
            </a:r>
            <a:r>
              <a:rPr lang="pl-PL" b="1" i="1" dirty="0">
                <a:solidFill>
                  <a:srgbClr val="005800"/>
                </a:solidFill>
              </a:rPr>
              <a:t>Sp. z o.o. </a:t>
            </a:r>
            <a:r>
              <a:rPr lang="pl-PL" i="1" dirty="0" smtClean="0"/>
              <a:t>zlokalizowane są</a:t>
            </a:r>
            <a:r>
              <a:rPr lang="pl-PL" i="1" dirty="0" smtClean="0">
                <a:solidFill>
                  <a:srgbClr val="005800"/>
                </a:solidFill>
              </a:rPr>
              <a:t> </a:t>
            </a:r>
            <a:r>
              <a:rPr lang="pl-PL" i="1" dirty="0" smtClean="0"/>
              <a:t>w </a:t>
            </a:r>
            <a:r>
              <a:rPr lang="pl-PL" i="1" dirty="0"/>
              <a:t>miejskiej strefie aktywności gospodarczej, położonej na południowo-wschodnich obrzeżach Częstochowy.</a:t>
            </a:r>
          </a:p>
        </p:txBody>
      </p:sp>
      <p:pic>
        <p:nvPicPr>
          <p:cNvPr id="20488" name="Picture 8" descr="mapka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2850" y="2078038"/>
            <a:ext cx="3589338" cy="4057650"/>
          </a:xfrm>
          <a:prstGeom prst="rect">
            <a:avLst/>
          </a:prstGeom>
          <a:noFill/>
        </p:spPr>
      </p:pic>
      <p:sp>
        <p:nvSpPr>
          <p:cNvPr id="20486" name="pole tekstowe 6"/>
          <p:cNvSpPr txBox="1">
            <a:spLocks noChangeArrowheads="1"/>
          </p:cNvSpPr>
          <p:nvPr/>
        </p:nvSpPr>
        <p:spPr bwMode="auto">
          <a:xfrm>
            <a:off x="701675" y="2619375"/>
            <a:ext cx="47053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i="1"/>
              <a:t>W niewielkiej odległości od oferowanych gruntów przebiega największa arteria komunikacyjna w Polsce – trasa DK-1, łącząca Gdańsk ze Śląskiem i Krakowem oraz tamtejszymi międzynarodowymi portami lotniczymi. Nowa, dwujezdniowa ulica Legionów zapewnia płynne połączenie z Kielcami, Lublinem i dalej z Ukrainą.</a:t>
            </a:r>
          </a:p>
        </p:txBody>
      </p:sp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30722" r:id="rId4" imgW="9838440" imgH="3455640" progId="CorelDRAW.Graphic.12">
              <p:embed/>
            </p:oleObj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604" y="1448736"/>
            <a:ext cx="5940792" cy="504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691616" y="458604"/>
            <a:ext cx="240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Mapa terenów Spółki:</a:t>
            </a:r>
            <a:endParaRPr lang="pl-PL" i="1" dirty="0"/>
          </a:p>
        </p:txBody>
      </p:sp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23555" r:id="rId4" imgW="9838440" imgH="3455640" progId="CorelDRAW.Graphic.12">
              <p:embed/>
            </p:oleObj>
          </a:graphicData>
        </a:graphic>
      </p:graphicFrame>
      <p:pic>
        <p:nvPicPr>
          <p:cNvPr id="23555" name="Picture 11" descr="2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Prostokąt 7"/>
          <p:cNvSpPr>
            <a:spLocks noChangeArrowheads="1"/>
          </p:cNvSpPr>
          <p:nvPr/>
        </p:nvSpPr>
        <p:spPr bwMode="auto">
          <a:xfrm>
            <a:off x="771525" y="1076325"/>
            <a:ext cx="7781925" cy="103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i="1" dirty="0"/>
              <a:t>Ze względu na obecność Huty </a:t>
            </a:r>
            <a:r>
              <a:rPr lang="pl-PL" i="1" dirty="0" smtClean="0"/>
              <a:t>Częstochowa oraz wielu innych zakładów, </a:t>
            </a:r>
            <a:r>
              <a:rPr lang="pl-PL" i="1" dirty="0"/>
              <a:t>teren jest doskonale skomunikowany z centrum miasta. Dojazd możliwy jest zarówno transportem szynowym (pociąg i tramwaj), jak i drogowym.</a:t>
            </a:r>
          </a:p>
        </p:txBody>
      </p:sp>
      <p:pic>
        <p:nvPicPr>
          <p:cNvPr id="23557" name="Picture 2" descr="C:\Documents and Settings\user\Moje dokumenty\zdjęcia\0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50" y="2886075"/>
            <a:ext cx="58674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1" descr="2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32350"/>
            <a:ext cx="2411413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6823075" y="188913"/>
          <a:ext cx="2184400" cy="765175"/>
        </p:xfrm>
        <a:graphic>
          <a:graphicData uri="http://schemas.openxmlformats.org/presentationml/2006/ole">
            <p:oleObj spid="_x0000_s19459" r:id="rId5" imgW="9838440" imgH="3455640" progId="CorelDRAW.Graphic.12">
              <p:embed/>
            </p:oleObj>
          </a:graphicData>
        </a:graphic>
      </p:graphicFrame>
      <p:sp>
        <p:nvSpPr>
          <p:cNvPr id="19460" name="pole tekstowe 3"/>
          <p:cNvSpPr txBox="1">
            <a:spLocks noChangeArrowheads="1"/>
          </p:cNvSpPr>
          <p:nvPr/>
        </p:nvSpPr>
        <p:spPr bwMode="auto">
          <a:xfrm>
            <a:off x="1042988" y="985838"/>
            <a:ext cx="714851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l-PL" i="1"/>
              <a:t>Nasze tereny stanowią największy, zwarty kompleks inwestycyjny w Częstochowie – największym ośrodku przemysłowym północnej części województwa śląskiego. Większość z nich to dobrze uzbrojone, niezabudowane grunty pohutnicze, odległe od osiedli mieszkaniowych i wolne od ograniczeń środowiskowych.</a:t>
            </a:r>
          </a:p>
        </p:txBody>
      </p:sp>
      <p:pic>
        <p:nvPicPr>
          <p:cNvPr id="19461" name="Picture 3" descr="C:\Documents and Settings\user\Moje dokumenty\zdjęcia\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" y="2795588"/>
            <a:ext cx="3605213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Documents and Settings\OperatorArp\Pulpit\JN\Gotowce tablic 2 bez loga\Kopia 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86150" y="3338513"/>
            <a:ext cx="5248275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825</TotalTime>
  <Words>554</Words>
  <Application>Microsoft Office PowerPoint</Application>
  <PresentationFormat>Pokaz na ekranie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Motyw pakietu Office</vt:lpstr>
      <vt:lpstr>CorelDRAW 12.0 Graphic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Operator</dc:creator>
  <cp:lastModifiedBy>Józef</cp:lastModifiedBy>
  <cp:revision>78</cp:revision>
  <dcterms:created xsi:type="dcterms:W3CDTF">2012-10-24T11:32:11Z</dcterms:created>
  <dcterms:modified xsi:type="dcterms:W3CDTF">2016-11-30T14:10:10Z</dcterms:modified>
</cp:coreProperties>
</file>