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4" r:id="rId3"/>
    <p:sldId id="275" r:id="rId4"/>
    <p:sldId id="262" r:id="rId5"/>
    <p:sldId id="263" r:id="rId6"/>
    <p:sldId id="264" r:id="rId7"/>
    <p:sldId id="276" r:id="rId8"/>
    <p:sldId id="266" r:id="rId9"/>
    <p:sldId id="268" r:id="rId10"/>
    <p:sldId id="277" r:id="rId11"/>
    <p:sldId id="272" r:id="rId12"/>
    <p:sldId id="278" r:id="rId13"/>
    <p:sldId id="280" r:id="rId14"/>
    <p:sldId id="279" r:id="rId15"/>
    <p:sldId id="273" r:id="rId16"/>
  </p:sldIdLst>
  <p:sldSz cx="9144000" cy="6858000" type="overhead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a" initials="e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2F395B"/>
    <a:srgbClr val="51FFB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yl jasny 1 — Ak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yl jasny 1 — Ak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yl jasny 3 — Ak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Styl jasny 1 — Ak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0" autoAdjust="0"/>
    <p:restoredTop sz="94306" autoAdjust="0"/>
  </p:normalViewPr>
  <p:slideViewPr>
    <p:cSldViewPr snapToGrid="0">
      <p:cViewPr varScale="1">
        <p:scale>
          <a:sx n="65" d="100"/>
          <a:sy n="65" d="100"/>
        </p:scale>
        <p:origin x="-14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"/>
  <c:chart>
    <c:plotArea>
      <c:layout>
        <c:manualLayout>
          <c:layoutTarget val="inner"/>
          <c:xMode val="edge"/>
          <c:yMode val="edge"/>
          <c:x val="3.3264786191001268E-2"/>
          <c:y val="2.5986692598841676E-2"/>
          <c:w val="0.94665217713154781"/>
          <c:h val="0.91761489762266579"/>
        </c:manualLayout>
      </c:layout>
      <c:bubbleChart>
        <c:ser>
          <c:idx val="0"/>
          <c:order val="0"/>
          <c:dLbls>
            <c:dLbl>
              <c:idx val="0"/>
              <c:layout>
                <c:manualLayout>
                  <c:x val="-3.220657030940649E-2"/>
                  <c:y val="-3.6494060615581053E-2"/>
                </c:manualLayout>
              </c:layout>
              <c:showBubbleSiz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147104687293766E-2"/>
                  <c:y val="-3.6494060615581053E-2"/>
                </c:manualLayout>
              </c:layout>
              <c:showBubbleSiz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294209374587532E-2"/>
                  <c:y val="6.0823434359301778E-3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pl-PL"/>
                </a:p>
              </c:txPr>
              <c:showBubbleSize val="1"/>
            </c:dLbl>
            <c:dLbl>
              <c:idx val="3"/>
              <c:layout>
                <c:manualLayout>
                  <c:x val="-5.2143970977134267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pl-PL"/>
                </a:p>
              </c:txPr>
              <c:showBubbleSize val="1"/>
            </c:dLbl>
            <c:dLbl>
              <c:idx val="4"/>
              <c:layout>
                <c:manualLayout>
                  <c:x val="-6.5946786824022816E-2"/>
                  <c:y val="-6.0823434359301909E-3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pl-PL"/>
                </a:p>
              </c:txPr>
              <c:showBubbleSize val="1"/>
            </c:dLbl>
            <c:dLbl>
              <c:idx val="5"/>
              <c:layout>
                <c:manualLayout>
                  <c:x val="-8.7417833696960448E-2"/>
                  <c:y val="-2.7877085376210888E-17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pl-PL"/>
                </a:p>
              </c:txPr>
              <c:showBubbleSize val="1"/>
            </c:dLbl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BubbleSize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Arkusz1!$B$7:$G$7</c:f>
              <c:numCache>
                <c:formatCode>General</c:formatCode>
                <c:ptCount val="6"/>
                <c:pt idx="0">
                  <c:v>-2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5</c:v>
                </c:pt>
                <c:pt idx="5">
                  <c:v>10</c:v>
                </c:pt>
              </c:numCache>
            </c:numRef>
          </c:xVal>
          <c:yVal>
            <c:numRef>
              <c:f>Arkusz1!$B$8:$G$8</c:f>
              <c:numCache>
                <c:formatCode>0%</c:formatCode>
                <c:ptCount val="6"/>
                <c:pt idx="0">
                  <c:v>0</c:v>
                </c:pt>
                <c:pt idx="1">
                  <c:v>0</c:v>
                </c:pt>
                <c:pt idx="2">
                  <c:v>5.000000000000001E-2</c:v>
                </c:pt>
                <c:pt idx="3">
                  <c:v>7.0000000000000021E-2</c:v>
                </c:pt>
                <c:pt idx="4">
                  <c:v>0.12000000000000001</c:v>
                </c:pt>
                <c:pt idx="5">
                  <c:v>0.1</c:v>
                </c:pt>
              </c:numCache>
            </c:numRef>
          </c:yVal>
          <c:bubbleSize>
            <c:numRef>
              <c:f>Arkusz1!$B$9:$G$9</c:f>
              <c:numCache>
                <c:formatCode>General</c:formatCode>
                <c:ptCount val="6"/>
                <c:pt idx="0">
                  <c:v>0.2</c:v>
                </c:pt>
                <c:pt idx="1">
                  <c:v>0.5</c:v>
                </c:pt>
                <c:pt idx="2">
                  <c:v>10</c:v>
                </c:pt>
                <c:pt idx="3">
                  <c:v>30</c:v>
                </c:pt>
                <c:pt idx="4">
                  <c:v>50</c:v>
                </c:pt>
                <c:pt idx="5">
                  <c:v>100</c:v>
                </c:pt>
              </c:numCache>
            </c:numRef>
          </c:bubbleSize>
          <c:bubble3D val="1"/>
        </c:ser>
        <c:dLbls/>
        <c:bubbleScale val="100"/>
        <c:axId val="89970944"/>
        <c:axId val="90009600"/>
      </c:bubbleChart>
      <c:valAx>
        <c:axId val="8997094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90009600"/>
        <c:crosses val="autoZero"/>
        <c:crossBetween val="midCat"/>
      </c:valAx>
      <c:valAx>
        <c:axId val="90009600"/>
        <c:scaling>
          <c:orientation val="minMax"/>
          <c:min val="0"/>
        </c:scaling>
        <c:axPos val="l"/>
        <c:majorGridlines>
          <c:spPr>
            <a:ln>
              <a:noFill/>
            </a:ln>
          </c:spPr>
        </c:majorGridlines>
        <c:numFmt formatCode="0%" sourceLinked="1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89970944"/>
        <c:crosses val="autoZero"/>
        <c:crossBetween val="midCat"/>
      </c:valAx>
    </c:plotArea>
    <c:plotVisOnly val="1"/>
    <c:dispBlanksAs val="gap"/>
  </c:chart>
  <c:txPr>
    <a:bodyPr/>
    <a:lstStyle/>
    <a:p>
      <a:pPr>
        <a:defRPr sz="1800"/>
      </a:pPr>
      <a:endParaRPr lang="pl-PL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DC351A-9488-4C0B-9CB9-6892CA1EF042}" type="doc">
      <dgm:prSet loTypeId="urn:microsoft.com/office/officeart/2005/8/layout/matrix1" loCatId="matrix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88610411-CDB2-482E-A54F-7DC7950EB9E3}">
      <dgm:prSet phldrT="[Tekst]" custT="1"/>
      <dgm:spPr/>
      <dgm:t>
        <a:bodyPr/>
        <a:lstStyle/>
        <a:p>
          <a:r>
            <a:rPr lang="pl-PL" sz="1800" dirty="0" smtClean="0"/>
            <a:t>- Przedsiębiorca</a:t>
          </a:r>
        </a:p>
        <a:p>
          <a:r>
            <a:rPr lang="pl-PL" sz="1800" dirty="0" smtClean="0"/>
            <a:t>- Inwestorzy indywidualni, instytucjonalni</a:t>
          </a:r>
          <a:endParaRPr lang="en-US" sz="1800" dirty="0"/>
        </a:p>
      </dgm:t>
    </dgm:pt>
    <dgm:pt modelId="{6C458C24-9751-45BA-B474-D0FF846AED51}" type="parTrans" cxnId="{50CDCDAB-123D-4BDC-A2A5-57A6AE6BE876}">
      <dgm:prSet/>
      <dgm:spPr/>
      <dgm:t>
        <a:bodyPr/>
        <a:lstStyle/>
        <a:p>
          <a:endParaRPr lang="en-US"/>
        </a:p>
      </dgm:t>
    </dgm:pt>
    <dgm:pt modelId="{684BC95B-4DC3-4C18-B309-D5276926AE33}" type="sibTrans" cxnId="{50CDCDAB-123D-4BDC-A2A5-57A6AE6BE876}">
      <dgm:prSet/>
      <dgm:spPr/>
      <dgm:t>
        <a:bodyPr/>
        <a:lstStyle/>
        <a:p>
          <a:endParaRPr lang="en-US"/>
        </a:p>
      </dgm:t>
    </dgm:pt>
    <dgm:pt modelId="{A1951C7E-9C97-4E43-AA03-E98986E353D9}">
      <dgm:prSet phldrT="[Tekst]" custT="1"/>
      <dgm:spPr>
        <a:solidFill>
          <a:schemeClr val="accent1"/>
        </a:solidFill>
      </dgm:spPr>
      <dgm:t>
        <a:bodyPr/>
        <a:lstStyle/>
        <a:p>
          <a:r>
            <a:rPr lang="pl-PL" sz="1800" dirty="0" smtClean="0"/>
            <a:t>Sprzedaję</a:t>
          </a:r>
          <a:endParaRPr lang="en-US" sz="1800" dirty="0"/>
        </a:p>
      </dgm:t>
    </dgm:pt>
    <dgm:pt modelId="{90CBDD3B-629F-421C-B67C-5A67DF02FBC3}" type="parTrans" cxnId="{80452FE7-6FC9-4E86-9BCA-A9E94E0CD414}">
      <dgm:prSet/>
      <dgm:spPr/>
      <dgm:t>
        <a:bodyPr/>
        <a:lstStyle/>
        <a:p>
          <a:endParaRPr lang="en-US"/>
        </a:p>
      </dgm:t>
    </dgm:pt>
    <dgm:pt modelId="{4A6124E0-AC6B-4A53-9208-A4CA02AC603E}" type="sibTrans" cxnId="{80452FE7-6FC9-4E86-9BCA-A9E94E0CD414}">
      <dgm:prSet/>
      <dgm:spPr/>
      <dgm:t>
        <a:bodyPr/>
        <a:lstStyle/>
        <a:p>
          <a:endParaRPr lang="en-US"/>
        </a:p>
      </dgm:t>
    </dgm:pt>
    <dgm:pt modelId="{5A970FA7-78CA-4774-AD9C-6F816CD744C5}">
      <dgm:prSet phldrT="[Tekst]" custT="1"/>
      <dgm:spPr>
        <a:solidFill>
          <a:schemeClr val="accent2"/>
        </a:solidFill>
      </dgm:spPr>
      <dgm:t>
        <a:bodyPr/>
        <a:lstStyle/>
        <a:p>
          <a:r>
            <a:rPr lang="pl-PL" sz="1800" dirty="0" smtClean="0"/>
            <a:t>Kupuję</a:t>
          </a:r>
          <a:endParaRPr lang="en-US" sz="1800" dirty="0"/>
        </a:p>
      </dgm:t>
    </dgm:pt>
    <dgm:pt modelId="{41995488-7C0B-4803-A5C3-23A979F46CDD}" type="parTrans" cxnId="{7E58E758-996E-4941-9EA3-22EF6DA64647}">
      <dgm:prSet/>
      <dgm:spPr/>
      <dgm:t>
        <a:bodyPr/>
        <a:lstStyle/>
        <a:p>
          <a:endParaRPr lang="en-US"/>
        </a:p>
      </dgm:t>
    </dgm:pt>
    <dgm:pt modelId="{2DA76B64-32F1-4C73-859B-FFBB84B830F4}" type="sibTrans" cxnId="{7E58E758-996E-4941-9EA3-22EF6DA64647}">
      <dgm:prSet/>
      <dgm:spPr/>
      <dgm:t>
        <a:bodyPr/>
        <a:lstStyle/>
        <a:p>
          <a:endParaRPr lang="en-US"/>
        </a:p>
      </dgm:t>
    </dgm:pt>
    <dgm:pt modelId="{015D0AF8-31F2-4A71-B4EA-4CA50D135858}">
      <dgm:prSet phldrT="[Tekst]" custT="1"/>
      <dgm:spPr/>
      <dgm:t>
        <a:bodyPr/>
        <a:lstStyle/>
        <a:p>
          <a:pPr algn="ctr"/>
          <a:r>
            <a:rPr lang="pl-PL" sz="1800" dirty="0" smtClean="0"/>
            <a:t>Wysoka cena, aby:</a:t>
          </a:r>
        </a:p>
        <a:p>
          <a:pPr algn="l"/>
          <a:r>
            <a:rPr lang="pl-PL" sz="1800" dirty="0" smtClean="0"/>
            <a:t>- Uzyskać pożądany zwrot z inwestycji</a:t>
          </a:r>
        </a:p>
        <a:p>
          <a:pPr algn="l"/>
          <a:endParaRPr lang="pl-PL" sz="1800" dirty="0" smtClean="0"/>
        </a:p>
      </dgm:t>
    </dgm:pt>
    <dgm:pt modelId="{FD5BE516-E5F5-40A8-A708-D9FA7F827BE4}" type="parTrans" cxnId="{4C65C3B9-96CB-4F1B-93C7-2F1FF3D97D63}">
      <dgm:prSet/>
      <dgm:spPr/>
      <dgm:t>
        <a:bodyPr/>
        <a:lstStyle/>
        <a:p>
          <a:endParaRPr lang="en-US"/>
        </a:p>
      </dgm:t>
    </dgm:pt>
    <dgm:pt modelId="{76EF1F5D-7E0B-4580-BCC7-46426927D091}" type="sibTrans" cxnId="{4C65C3B9-96CB-4F1B-93C7-2F1FF3D97D63}">
      <dgm:prSet/>
      <dgm:spPr/>
      <dgm:t>
        <a:bodyPr/>
        <a:lstStyle/>
        <a:p>
          <a:endParaRPr lang="en-US"/>
        </a:p>
      </dgm:t>
    </dgm:pt>
    <dgm:pt modelId="{4A13CAF5-CD7F-418E-826F-C62BBE12AADA}">
      <dgm:prSet phldrT="[Tekst]" custT="1"/>
      <dgm:spPr/>
      <dgm:t>
        <a:bodyPr/>
        <a:lstStyle/>
        <a:p>
          <a:pPr algn="ctr"/>
          <a:r>
            <a:rPr lang="pl-PL" sz="1800" dirty="0" smtClean="0"/>
            <a:t>Niska cena, aby:</a:t>
          </a:r>
        </a:p>
        <a:p>
          <a:pPr algn="l"/>
          <a:r>
            <a:rPr lang="pl-PL" sz="1800" dirty="0" smtClean="0"/>
            <a:t>- W horyzoncie inwestycyjnym znaleźć kupca</a:t>
          </a:r>
        </a:p>
        <a:p>
          <a:pPr algn="l"/>
          <a:r>
            <a:rPr lang="pl-PL" sz="1800" dirty="0" smtClean="0"/>
            <a:t>- Długoterminowo czerpać korzyści z dywidendy</a:t>
          </a:r>
          <a:endParaRPr lang="en-US" sz="1800" dirty="0"/>
        </a:p>
      </dgm:t>
    </dgm:pt>
    <dgm:pt modelId="{21D86C00-5A1B-473A-8114-58662AAA6961}" type="parTrans" cxnId="{7EA5E5B4-5A40-4AC6-9FA4-B1FD68531786}">
      <dgm:prSet/>
      <dgm:spPr/>
      <dgm:t>
        <a:bodyPr/>
        <a:lstStyle/>
        <a:p>
          <a:endParaRPr lang="en-US"/>
        </a:p>
      </dgm:t>
    </dgm:pt>
    <dgm:pt modelId="{621A77F5-AAA1-48C2-851C-BAAC016F8CE6}" type="sibTrans" cxnId="{7EA5E5B4-5A40-4AC6-9FA4-B1FD68531786}">
      <dgm:prSet/>
      <dgm:spPr/>
      <dgm:t>
        <a:bodyPr/>
        <a:lstStyle/>
        <a:p>
          <a:endParaRPr lang="en-US"/>
        </a:p>
      </dgm:t>
    </dgm:pt>
    <dgm:pt modelId="{0FB0830A-21F2-496B-B84E-3816D0150897}" type="pres">
      <dgm:prSet presAssocID="{5CDC351A-9488-4C0B-9CB9-6892CA1EF042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E3394783-1810-4AF0-888B-B6DD86D7E9D1}" type="pres">
      <dgm:prSet presAssocID="{5CDC351A-9488-4C0B-9CB9-6892CA1EF042}" presName="matrix" presStyleCnt="0"/>
      <dgm:spPr/>
      <dgm:t>
        <a:bodyPr/>
        <a:lstStyle/>
        <a:p>
          <a:endParaRPr lang="pl-PL"/>
        </a:p>
      </dgm:t>
    </dgm:pt>
    <dgm:pt modelId="{7BBAFF7C-E39C-4374-A7CE-BF837D2442CD}" type="pres">
      <dgm:prSet presAssocID="{5CDC351A-9488-4C0B-9CB9-6892CA1EF042}" presName="tile1" presStyleLbl="node1" presStyleIdx="0" presStyleCnt="4"/>
      <dgm:spPr/>
      <dgm:t>
        <a:bodyPr/>
        <a:lstStyle/>
        <a:p>
          <a:endParaRPr lang="pl-PL"/>
        </a:p>
      </dgm:t>
    </dgm:pt>
    <dgm:pt modelId="{1115968A-B3FD-49CE-9091-4E75797B7E29}" type="pres">
      <dgm:prSet presAssocID="{5CDC351A-9488-4C0B-9CB9-6892CA1EF042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5FB597D-FD59-46E2-A8FB-9B253DB70A87}" type="pres">
      <dgm:prSet presAssocID="{5CDC351A-9488-4C0B-9CB9-6892CA1EF042}" presName="tile2" presStyleLbl="node1" presStyleIdx="1" presStyleCnt="4"/>
      <dgm:spPr/>
      <dgm:t>
        <a:bodyPr/>
        <a:lstStyle/>
        <a:p>
          <a:endParaRPr lang="pl-PL"/>
        </a:p>
      </dgm:t>
    </dgm:pt>
    <dgm:pt modelId="{BA144E33-32FE-4EE0-84E4-916B13390525}" type="pres">
      <dgm:prSet presAssocID="{5CDC351A-9488-4C0B-9CB9-6892CA1EF042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2AE457E-F231-4C24-B877-6E36A541C271}" type="pres">
      <dgm:prSet presAssocID="{5CDC351A-9488-4C0B-9CB9-6892CA1EF042}" presName="tile3" presStyleLbl="node1" presStyleIdx="2" presStyleCnt="4"/>
      <dgm:spPr/>
      <dgm:t>
        <a:bodyPr/>
        <a:lstStyle/>
        <a:p>
          <a:endParaRPr lang="en-US"/>
        </a:p>
      </dgm:t>
    </dgm:pt>
    <dgm:pt modelId="{3872226E-9CF0-4C9B-811D-885625179CA9}" type="pres">
      <dgm:prSet presAssocID="{5CDC351A-9488-4C0B-9CB9-6892CA1EF042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F441E2-7190-43A5-B8B7-9156658C7477}" type="pres">
      <dgm:prSet presAssocID="{5CDC351A-9488-4C0B-9CB9-6892CA1EF042}" presName="tile4" presStyleLbl="node1" presStyleIdx="3" presStyleCnt="4"/>
      <dgm:spPr/>
      <dgm:t>
        <a:bodyPr/>
        <a:lstStyle/>
        <a:p>
          <a:endParaRPr lang="en-US"/>
        </a:p>
      </dgm:t>
    </dgm:pt>
    <dgm:pt modelId="{CC57939E-31B3-4BCB-B16B-35F4C5A6772E}" type="pres">
      <dgm:prSet presAssocID="{5CDC351A-9488-4C0B-9CB9-6892CA1EF042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A180D-9B6D-4462-9198-82E664C8BA5A}" type="pres">
      <dgm:prSet presAssocID="{5CDC351A-9488-4C0B-9CB9-6892CA1EF042}" presName="centerTile" presStyleLbl="fgShp" presStyleIdx="0" presStyleCnt="1" custScaleX="125000" custScaleY="175599" custLinFactNeighborY="-3669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564F1C25-98BB-4FED-A605-39C7F70BC91A}" type="presOf" srcId="{5CDC351A-9488-4C0B-9CB9-6892CA1EF042}" destId="{0FB0830A-21F2-496B-B84E-3816D0150897}" srcOrd="0" destOrd="0" presId="urn:microsoft.com/office/officeart/2005/8/layout/matrix1"/>
    <dgm:cxn modelId="{7EA5E5B4-5A40-4AC6-9FA4-B1FD68531786}" srcId="{88610411-CDB2-482E-A54F-7DC7950EB9E3}" destId="{4A13CAF5-CD7F-418E-826F-C62BBE12AADA}" srcOrd="3" destOrd="0" parTransId="{21D86C00-5A1B-473A-8114-58662AAA6961}" sibTransId="{621A77F5-AAA1-48C2-851C-BAAC016F8CE6}"/>
    <dgm:cxn modelId="{4C65C3B9-96CB-4F1B-93C7-2F1FF3D97D63}" srcId="{88610411-CDB2-482E-A54F-7DC7950EB9E3}" destId="{015D0AF8-31F2-4A71-B4EA-4CA50D135858}" srcOrd="2" destOrd="0" parTransId="{FD5BE516-E5F5-40A8-A708-D9FA7F827BE4}" sibTransId="{76EF1F5D-7E0B-4580-BCC7-46426927D091}"/>
    <dgm:cxn modelId="{78FCD58A-F972-4F27-BEE5-00877D47E7F9}" type="presOf" srcId="{4A13CAF5-CD7F-418E-826F-C62BBE12AADA}" destId="{CC57939E-31B3-4BCB-B16B-35F4C5A6772E}" srcOrd="1" destOrd="0" presId="urn:microsoft.com/office/officeart/2005/8/layout/matrix1"/>
    <dgm:cxn modelId="{7E58E758-996E-4941-9EA3-22EF6DA64647}" srcId="{88610411-CDB2-482E-A54F-7DC7950EB9E3}" destId="{5A970FA7-78CA-4774-AD9C-6F816CD744C5}" srcOrd="1" destOrd="0" parTransId="{41995488-7C0B-4803-A5C3-23A979F46CDD}" sibTransId="{2DA76B64-32F1-4C73-859B-FFBB84B830F4}"/>
    <dgm:cxn modelId="{50CDCDAB-123D-4BDC-A2A5-57A6AE6BE876}" srcId="{5CDC351A-9488-4C0B-9CB9-6892CA1EF042}" destId="{88610411-CDB2-482E-A54F-7DC7950EB9E3}" srcOrd="0" destOrd="0" parTransId="{6C458C24-9751-45BA-B474-D0FF846AED51}" sibTransId="{684BC95B-4DC3-4C18-B309-D5276926AE33}"/>
    <dgm:cxn modelId="{1E0D0A11-3EBB-4B10-97F6-695FE6783F18}" type="presOf" srcId="{015D0AF8-31F2-4A71-B4EA-4CA50D135858}" destId="{3872226E-9CF0-4C9B-811D-885625179CA9}" srcOrd="1" destOrd="0" presId="urn:microsoft.com/office/officeart/2005/8/layout/matrix1"/>
    <dgm:cxn modelId="{71103918-7CD3-422E-96A0-1FB47D86C66D}" type="presOf" srcId="{015D0AF8-31F2-4A71-B4EA-4CA50D135858}" destId="{D2AE457E-F231-4C24-B877-6E36A541C271}" srcOrd="0" destOrd="0" presId="urn:microsoft.com/office/officeart/2005/8/layout/matrix1"/>
    <dgm:cxn modelId="{80452FE7-6FC9-4E86-9BCA-A9E94E0CD414}" srcId="{88610411-CDB2-482E-A54F-7DC7950EB9E3}" destId="{A1951C7E-9C97-4E43-AA03-E98986E353D9}" srcOrd="0" destOrd="0" parTransId="{90CBDD3B-629F-421C-B67C-5A67DF02FBC3}" sibTransId="{4A6124E0-AC6B-4A53-9208-A4CA02AC603E}"/>
    <dgm:cxn modelId="{7CBA9BB9-719F-4321-B8AA-04E611B6499D}" type="presOf" srcId="{5A970FA7-78CA-4774-AD9C-6F816CD744C5}" destId="{BA144E33-32FE-4EE0-84E4-916B13390525}" srcOrd="1" destOrd="0" presId="urn:microsoft.com/office/officeart/2005/8/layout/matrix1"/>
    <dgm:cxn modelId="{CDA8CE7B-D898-4534-A222-52D1E9FBE4D1}" type="presOf" srcId="{4A13CAF5-CD7F-418E-826F-C62BBE12AADA}" destId="{E6F441E2-7190-43A5-B8B7-9156658C7477}" srcOrd="0" destOrd="0" presId="urn:microsoft.com/office/officeart/2005/8/layout/matrix1"/>
    <dgm:cxn modelId="{4FA3C5D9-ED1D-4648-871B-B575016F3342}" type="presOf" srcId="{A1951C7E-9C97-4E43-AA03-E98986E353D9}" destId="{7BBAFF7C-E39C-4374-A7CE-BF837D2442CD}" srcOrd="0" destOrd="0" presId="urn:microsoft.com/office/officeart/2005/8/layout/matrix1"/>
    <dgm:cxn modelId="{60B4B055-9D7A-4610-8402-D51FCD22385A}" type="presOf" srcId="{88610411-CDB2-482E-A54F-7DC7950EB9E3}" destId="{5EAA180D-9B6D-4462-9198-82E664C8BA5A}" srcOrd="0" destOrd="0" presId="urn:microsoft.com/office/officeart/2005/8/layout/matrix1"/>
    <dgm:cxn modelId="{3E0F67E1-EBE8-4A51-B15C-ACD3674F43A4}" type="presOf" srcId="{A1951C7E-9C97-4E43-AA03-E98986E353D9}" destId="{1115968A-B3FD-49CE-9091-4E75797B7E29}" srcOrd="1" destOrd="0" presId="urn:microsoft.com/office/officeart/2005/8/layout/matrix1"/>
    <dgm:cxn modelId="{C816F12F-97AC-438D-B174-53B65D8A7FDF}" type="presOf" srcId="{5A970FA7-78CA-4774-AD9C-6F816CD744C5}" destId="{B5FB597D-FD59-46E2-A8FB-9B253DB70A87}" srcOrd="0" destOrd="0" presId="urn:microsoft.com/office/officeart/2005/8/layout/matrix1"/>
    <dgm:cxn modelId="{AC5C604A-0C08-408B-BD53-51D15F7D4CCA}" type="presParOf" srcId="{0FB0830A-21F2-496B-B84E-3816D0150897}" destId="{E3394783-1810-4AF0-888B-B6DD86D7E9D1}" srcOrd="0" destOrd="0" presId="urn:microsoft.com/office/officeart/2005/8/layout/matrix1"/>
    <dgm:cxn modelId="{6A0B6910-731B-418D-8AFD-A436512A01F7}" type="presParOf" srcId="{E3394783-1810-4AF0-888B-B6DD86D7E9D1}" destId="{7BBAFF7C-E39C-4374-A7CE-BF837D2442CD}" srcOrd="0" destOrd="0" presId="urn:microsoft.com/office/officeart/2005/8/layout/matrix1"/>
    <dgm:cxn modelId="{A8607C7C-B5BC-4E9D-A782-EE4E0BED2719}" type="presParOf" srcId="{E3394783-1810-4AF0-888B-B6DD86D7E9D1}" destId="{1115968A-B3FD-49CE-9091-4E75797B7E29}" srcOrd="1" destOrd="0" presId="urn:microsoft.com/office/officeart/2005/8/layout/matrix1"/>
    <dgm:cxn modelId="{1710B0E9-7180-4742-854B-0F4B89A05A5F}" type="presParOf" srcId="{E3394783-1810-4AF0-888B-B6DD86D7E9D1}" destId="{B5FB597D-FD59-46E2-A8FB-9B253DB70A87}" srcOrd="2" destOrd="0" presId="urn:microsoft.com/office/officeart/2005/8/layout/matrix1"/>
    <dgm:cxn modelId="{8A337DFE-ACEA-42EE-97D0-05038E470B20}" type="presParOf" srcId="{E3394783-1810-4AF0-888B-B6DD86D7E9D1}" destId="{BA144E33-32FE-4EE0-84E4-916B13390525}" srcOrd="3" destOrd="0" presId="urn:microsoft.com/office/officeart/2005/8/layout/matrix1"/>
    <dgm:cxn modelId="{ED10E9DD-38D3-467F-9C25-EF8BDDE72771}" type="presParOf" srcId="{E3394783-1810-4AF0-888B-B6DD86D7E9D1}" destId="{D2AE457E-F231-4C24-B877-6E36A541C271}" srcOrd="4" destOrd="0" presId="urn:microsoft.com/office/officeart/2005/8/layout/matrix1"/>
    <dgm:cxn modelId="{5AE98CE7-D0E4-433F-AD42-9B36D3A5D703}" type="presParOf" srcId="{E3394783-1810-4AF0-888B-B6DD86D7E9D1}" destId="{3872226E-9CF0-4C9B-811D-885625179CA9}" srcOrd="5" destOrd="0" presId="urn:microsoft.com/office/officeart/2005/8/layout/matrix1"/>
    <dgm:cxn modelId="{5C8BF4C9-658C-4791-8D28-2E355EF47722}" type="presParOf" srcId="{E3394783-1810-4AF0-888B-B6DD86D7E9D1}" destId="{E6F441E2-7190-43A5-B8B7-9156658C7477}" srcOrd="6" destOrd="0" presId="urn:microsoft.com/office/officeart/2005/8/layout/matrix1"/>
    <dgm:cxn modelId="{43023453-D315-47D4-B459-E389417F3A8D}" type="presParOf" srcId="{E3394783-1810-4AF0-888B-B6DD86D7E9D1}" destId="{CC57939E-31B3-4BCB-B16B-35F4C5A6772E}" srcOrd="7" destOrd="0" presId="urn:microsoft.com/office/officeart/2005/8/layout/matrix1"/>
    <dgm:cxn modelId="{692A0F4D-D866-40D5-A4F8-6A7B0F68C2B4}" type="presParOf" srcId="{0FB0830A-21F2-496B-B84E-3816D0150897}" destId="{5EAA180D-9B6D-4462-9198-82E664C8BA5A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4253BC-1F06-4CB4-BCEB-D6DFFA8575F7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E77505-BDCF-4F11-A6CA-C979A499AC7F}">
      <dgm:prSet phldrT="[Tekst]" custT="1"/>
      <dgm:spPr/>
      <dgm:t>
        <a:bodyPr/>
        <a:lstStyle/>
        <a:p>
          <a:r>
            <a:rPr lang="pl-PL" sz="1600" dirty="0" smtClean="0"/>
            <a:t>Raportowanie wewnętrzne</a:t>
          </a:r>
          <a:endParaRPr lang="en-US" sz="1600" dirty="0"/>
        </a:p>
      </dgm:t>
    </dgm:pt>
    <dgm:pt modelId="{21B97855-3830-4442-950E-D5E270702C1E}" type="parTrans" cxnId="{728DDB23-7A15-4560-973A-4308C650A5A1}">
      <dgm:prSet/>
      <dgm:spPr/>
      <dgm:t>
        <a:bodyPr/>
        <a:lstStyle/>
        <a:p>
          <a:endParaRPr lang="en-US" sz="1600"/>
        </a:p>
      </dgm:t>
    </dgm:pt>
    <dgm:pt modelId="{60AD2790-0C1A-434B-9648-043895B20FFA}" type="sibTrans" cxnId="{728DDB23-7A15-4560-973A-4308C650A5A1}">
      <dgm:prSet/>
      <dgm:spPr/>
      <dgm:t>
        <a:bodyPr/>
        <a:lstStyle/>
        <a:p>
          <a:endParaRPr lang="en-US" sz="1600"/>
        </a:p>
      </dgm:t>
    </dgm:pt>
    <dgm:pt modelId="{CE3D5C5B-A0AD-4593-B877-574E47677C3A}">
      <dgm:prSet phldrT="[Tekst]" custT="1"/>
      <dgm:spPr/>
      <dgm:t>
        <a:bodyPr/>
        <a:lstStyle/>
        <a:p>
          <a:r>
            <a:rPr lang="pl-PL" sz="1600" dirty="0" smtClean="0"/>
            <a:t>Planowanie strategiczne</a:t>
          </a:r>
          <a:endParaRPr lang="en-US" sz="1600" dirty="0"/>
        </a:p>
      </dgm:t>
    </dgm:pt>
    <dgm:pt modelId="{B2EE969C-D7CB-433A-B15B-52D5CB24CA3C}" type="parTrans" cxnId="{E91627DC-8CD7-4FDE-A2C6-276B8117213B}">
      <dgm:prSet/>
      <dgm:spPr/>
      <dgm:t>
        <a:bodyPr/>
        <a:lstStyle/>
        <a:p>
          <a:endParaRPr lang="en-US" sz="1600"/>
        </a:p>
      </dgm:t>
    </dgm:pt>
    <dgm:pt modelId="{A339679D-DCA6-4023-BB28-F9843C102C87}" type="sibTrans" cxnId="{E91627DC-8CD7-4FDE-A2C6-276B8117213B}">
      <dgm:prSet/>
      <dgm:spPr/>
      <dgm:t>
        <a:bodyPr/>
        <a:lstStyle/>
        <a:p>
          <a:endParaRPr lang="en-US" sz="1600"/>
        </a:p>
      </dgm:t>
    </dgm:pt>
    <dgm:pt modelId="{5FAAE3D0-A8D3-4DF8-B6F5-035270EB4DC3}">
      <dgm:prSet phldrT="[Tekst]" custT="1"/>
      <dgm:spPr/>
      <dgm:t>
        <a:bodyPr/>
        <a:lstStyle/>
        <a:p>
          <a:r>
            <a:rPr lang="pl-PL" sz="1600" dirty="0" smtClean="0"/>
            <a:t>Optymalizacja podatkowa</a:t>
          </a:r>
          <a:endParaRPr lang="en-US" sz="1600" dirty="0"/>
        </a:p>
      </dgm:t>
    </dgm:pt>
    <dgm:pt modelId="{A59DFB39-48FF-473E-884F-7CA79B8F87E7}" type="parTrans" cxnId="{FE04E6DB-1165-4256-89E5-DFCD66D99F93}">
      <dgm:prSet/>
      <dgm:spPr/>
      <dgm:t>
        <a:bodyPr/>
        <a:lstStyle/>
        <a:p>
          <a:endParaRPr lang="en-US" sz="1600"/>
        </a:p>
      </dgm:t>
    </dgm:pt>
    <dgm:pt modelId="{D411E657-2E0A-4172-8F54-EF1C10A4BF3B}" type="sibTrans" cxnId="{FE04E6DB-1165-4256-89E5-DFCD66D99F93}">
      <dgm:prSet/>
      <dgm:spPr/>
      <dgm:t>
        <a:bodyPr/>
        <a:lstStyle/>
        <a:p>
          <a:endParaRPr lang="en-US" sz="1600"/>
        </a:p>
      </dgm:t>
    </dgm:pt>
    <dgm:pt modelId="{C1250C38-E75E-4C05-AB32-AE8B886CCBB3}">
      <dgm:prSet phldrT="[Tekst]" custT="1"/>
      <dgm:spPr/>
      <dgm:t>
        <a:bodyPr/>
        <a:lstStyle/>
        <a:p>
          <a:r>
            <a:rPr lang="pl-PL" sz="1600" dirty="0" smtClean="0"/>
            <a:t>Wyniki finansowe</a:t>
          </a:r>
          <a:endParaRPr lang="en-US" sz="1600" dirty="0"/>
        </a:p>
      </dgm:t>
    </dgm:pt>
    <dgm:pt modelId="{1BF1B492-F5ED-432A-AD1A-1B313CA48751}" type="parTrans" cxnId="{169DC44B-8C5E-48CB-8A54-3C2E981C383C}">
      <dgm:prSet/>
      <dgm:spPr/>
      <dgm:t>
        <a:bodyPr/>
        <a:lstStyle/>
        <a:p>
          <a:endParaRPr lang="en-US" sz="1600"/>
        </a:p>
      </dgm:t>
    </dgm:pt>
    <dgm:pt modelId="{BF220FC2-67DF-4E2E-93AA-B4F86956D12C}" type="sibTrans" cxnId="{169DC44B-8C5E-48CB-8A54-3C2E981C383C}">
      <dgm:prSet/>
      <dgm:spPr/>
      <dgm:t>
        <a:bodyPr/>
        <a:lstStyle/>
        <a:p>
          <a:endParaRPr lang="en-US" sz="1600"/>
        </a:p>
      </dgm:t>
    </dgm:pt>
    <dgm:pt modelId="{5536C888-3BAA-4976-B14E-EF43AE40667A}">
      <dgm:prSet phldrT="[Tekst]" custT="1"/>
      <dgm:spPr/>
      <dgm:t>
        <a:bodyPr/>
        <a:lstStyle/>
        <a:p>
          <a:r>
            <a:rPr lang="pl-PL" sz="1600" dirty="0" smtClean="0"/>
            <a:t>Ludzie</a:t>
          </a:r>
          <a:endParaRPr lang="en-US" sz="1600" dirty="0"/>
        </a:p>
      </dgm:t>
    </dgm:pt>
    <dgm:pt modelId="{5AAB0DF2-E4EF-4CD4-892A-0E8FB7CFB472}" type="parTrans" cxnId="{9673E1AF-5563-41FF-A46B-1043F7016057}">
      <dgm:prSet/>
      <dgm:spPr/>
      <dgm:t>
        <a:bodyPr/>
        <a:lstStyle/>
        <a:p>
          <a:endParaRPr lang="en-US" sz="1600"/>
        </a:p>
      </dgm:t>
    </dgm:pt>
    <dgm:pt modelId="{406C7494-64A2-4BFD-A91A-110D16F04997}" type="sibTrans" cxnId="{9673E1AF-5563-41FF-A46B-1043F7016057}">
      <dgm:prSet/>
      <dgm:spPr/>
      <dgm:t>
        <a:bodyPr/>
        <a:lstStyle/>
        <a:p>
          <a:endParaRPr lang="en-US" sz="1600"/>
        </a:p>
      </dgm:t>
    </dgm:pt>
    <dgm:pt modelId="{E84BA583-DE45-47A9-8FF0-FBB079BB85D9}" type="pres">
      <dgm:prSet presAssocID="{1F4253BC-1F06-4CB4-BCEB-D6DFFA8575F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E13FA50-E440-425A-B1F4-74A5D7CDD910}" type="pres">
      <dgm:prSet presAssocID="{0CE77505-BDCF-4F11-A6CA-C979A499AC7F}" presName="node" presStyleLbl="node1" presStyleIdx="0" presStyleCnt="5" custScaleX="1102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C5F4E0-C591-486A-9A4A-67E046DE74F3}" type="pres">
      <dgm:prSet presAssocID="{0CE77505-BDCF-4F11-A6CA-C979A499AC7F}" presName="spNode" presStyleCnt="0"/>
      <dgm:spPr/>
    </dgm:pt>
    <dgm:pt modelId="{8CE999DD-3541-4C3D-8B9F-1FEBAD8CDEE3}" type="pres">
      <dgm:prSet presAssocID="{60AD2790-0C1A-434B-9648-043895B20FFA}" presName="sibTrans" presStyleLbl="sibTrans1D1" presStyleIdx="0" presStyleCnt="5"/>
      <dgm:spPr/>
      <dgm:t>
        <a:bodyPr/>
        <a:lstStyle/>
        <a:p>
          <a:endParaRPr lang="en-US"/>
        </a:p>
      </dgm:t>
    </dgm:pt>
    <dgm:pt modelId="{76D2F392-E246-4A70-8057-9C361AD16CA3}" type="pres">
      <dgm:prSet presAssocID="{CE3D5C5B-A0AD-4593-B877-574E47677C3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EB039F-7A0F-4967-AB10-59AF2C839485}" type="pres">
      <dgm:prSet presAssocID="{CE3D5C5B-A0AD-4593-B877-574E47677C3A}" presName="spNode" presStyleCnt="0"/>
      <dgm:spPr/>
    </dgm:pt>
    <dgm:pt modelId="{F030314D-E509-49C6-AB55-3F756EE00BE2}" type="pres">
      <dgm:prSet presAssocID="{A339679D-DCA6-4023-BB28-F9843C102C87}" presName="sibTrans" presStyleLbl="sibTrans1D1" presStyleIdx="1" presStyleCnt="5"/>
      <dgm:spPr/>
      <dgm:t>
        <a:bodyPr/>
        <a:lstStyle/>
        <a:p>
          <a:endParaRPr lang="en-US"/>
        </a:p>
      </dgm:t>
    </dgm:pt>
    <dgm:pt modelId="{B1CD1621-EE53-4310-99CC-9C642CF99BD1}" type="pres">
      <dgm:prSet presAssocID="{5FAAE3D0-A8D3-4DF8-B6F5-035270EB4DC3}" presName="node" presStyleLbl="node1" presStyleIdx="2" presStyleCnt="5" custScaleX="1182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73C399-19EF-46AD-B95A-0C65B70ABB3E}" type="pres">
      <dgm:prSet presAssocID="{5FAAE3D0-A8D3-4DF8-B6F5-035270EB4DC3}" presName="spNode" presStyleCnt="0"/>
      <dgm:spPr/>
    </dgm:pt>
    <dgm:pt modelId="{B7720BF3-968C-4C27-BE3C-A7A52B488BB2}" type="pres">
      <dgm:prSet presAssocID="{D411E657-2E0A-4172-8F54-EF1C10A4BF3B}" presName="sibTrans" presStyleLbl="sibTrans1D1" presStyleIdx="2" presStyleCnt="5"/>
      <dgm:spPr/>
      <dgm:t>
        <a:bodyPr/>
        <a:lstStyle/>
        <a:p>
          <a:endParaRPr lang="en-US"/>
        </a:p>
      </dgm:t>
    </dgm:pt>
    <dgm:pt modelId="{A2020091-62ED-480B-AFD2-DDD366471019}" type="pres">
      <dgm:prSet presAssocID="{C1250C38-E75E-4C05-AB32-AE8B886CCBB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828965-C1DA-4386-9F62-80132B91A8CE}" type="pres">
      <dgm:prSet presAssocID="{C1250C38-E75E-4C05-AB32-AE8B886CCBB3}" presName="spNode" presStyleCnt="0"/>
      <dgm:spPr/>
    </dgm:pt>
    <dgm:pt modelId="{3542EDAA-D8A2-4284-988E-264A0F5AD17F}" type="pres">
      <dgm:prSet presAssocID="{BF220FC2-67DF-4E2E-93AA-B4F86956D12C}" presName="sibTrans" presStyleLbl="sibTrans1D1" presStyleIdx="3" presStyleCnt="5"/>
      <dgm:spPr/>
      <dgm:t>
        <a:bodyPr/>
        <a:lstStyle/>
        <a:p>
          <a:endParaRPr lang="en-US"/>
        </a:p>
      </dgm:t>
    </dgm:pt>
    <dgm:pt modelId="{02583E38-648C-4635-98A7-EBC8E850724C}" type="pres">
      <dgm:prSet presAssocID="{5536C888-3BAA-4976-B14E-EF43AE40667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25A65B-2392-423E-BCEF-2187A6D54697}" type="pres">
      <dgm:prSet presAssocID="{5536C888-3BAA-4976-B14E-EF43AE40667A}" presName="spNode" presStyleCnt="0"/>
      <dgm:spPr/>
    </dgm:pt>
    <dgm:pt modelId="{6D974B78-BC29-43BF-8170-AB90E504B8C1}" type="pres">
      <dgm:prSet presAssocID="{406C7494-64A2-4BFD-A91A-110D16F04997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430B185C-B366-488B-98D9-A4E73E75BEB4}" type="presOf" srcId="{1F4253BC-1F06-4CB4-BCEB-D6DFFA8575F7}" destId="{E84BA583-DE45-47A9-8FF0-FBB079BB85D9}" srcOrd="0" destOrd="0" presId="urn:microsoft.com/office/officeart/2005/8/layout/cycle6"/>
    <dgm:cxn modelId="{875ACBDD-532C-49DF-8043-69432E7EE510}" type="presOf" srcId="{BF220FC2-67DF-4E2E-93AA-B4F86956D12C}" destId="{3542EDAA-D8A2-4284-988E-264A0F5AD17F}" srcOrd="0" destOrd="0" presId="urn:microsoft.com/office/officeart/2005/8/layout/cycle6"/>
    <dgm:cxn modelId="{169DC44B-8C5E-48CB-8A54-3C2E981C383C}" srcId="{1F4253BC-1F06-4CB4-BCEB-D6DFFA8575F7}" destId="{C1250C38-E75E-4C05-AB32-AE8B886CCBB3}" srcOrd="3" destOrd="0" parTransId="{1BF1B492-F5ED-432A-AD1A-1B313CA48751}" sibTransId="{BF220FC2-67DF-4E2E-93AA-B4F86956D12C}"/>
    <dgm:cxn modelId="{9673E1AF-5563-41FF-A46B-1043F7016057}" srcId="{1F4253BC-1F06-4CB4-BCEB-D6DFFA8575F7}" destId="{5536C888-3BAA-4976-B14E-EF43AE40667A}" srcOrd="4" destOrd="0" parTransId="{5AAB0DF2-E4EF-4CD4-892A-0E8FB7CFB472}" sibTransId="{406C7494-64A2-4BFD-A91A-110D16F04997}"/>
    <dgm:cxn modelId="{4D987619-CBF4-4FFC-A66B-4FDE0A1C81D9}" type="presOf" srcId="{5FAAE3D0-A8D3-4DF8-B6F5-035270EB4DC3}" destId="{B1CD1621-EE53-4310-99CC-9C642CF99BD1}" srcOrd="0" destOrd="0" presId="urn:microsoft.com/office/officeart/2005/8/layout/cycle6"/>
    <dgm:cxn modelId="{FE04E6DB-1165-4256-89E5-DFCD66D99F93}" srcId="{1F4253BC-1F06-4CB4-BCEB-D6DFFA8575F7}" destId="{5FAAE3D0-A8D3-4DF8-B6F5-035270EB4DC3}" srcOrd="2" destOrd="0" parTransId="{A59DFB39-48FF-473E-884F-7CA79B8F87E7}" sibTransId="{D411E657-2E0A-4172-8F54-EF1C10A4BF3B}"/>
    <dgm:cxn modelId="{8AB03C6D-87B3-467C-B12F-7F193C7136D9}" type="presOf" srcId="{406C7494-64A2-4BFD-A91A-110D16F04997}" destId="{6D974B78-BC29-43BF-8170-AB90E504B8C1}" srcOrd="0" destOrd="0" presId="urn:microsoft.com/office/officeart/2005/8/layout/cycle6"/>
    <dgm:cxn modelId="{0802FBAE-03D8-4693-AF9F-5A8FBBB0EAC3}" type="presOf" srcId="{0CE77505-BDCF-4F11-A6CA-C979A499AC7F}" destId="{EE13FA50-E440-425A-B1F4-74A5D7CDD910}" srcOrd="0" destOrd="0" presId="urn:microsoft.com/office/officeart/2005/8/layout/cycle6"/>
    <dgm:cxn modelId="{E91627DC-8CD7-4FDE-A2C6-276B8117213B}" srcId="{1F4253BC-1F06-4CB4-BCEB-D6DFFA8575F7}" destId="{CE3D5C5B-A0AD-4593-B877-574E47677C3A}" srcOrd="1" destOrd="0" parTransId="{B2EE969C-D7CB-433A-B15B-52D5CB24CA3C}" sibTransId="{A339679D-DCA6-4023-BB28-F9843C102C87}"/>
    <dgm:cxn modelId="{D3D38C3D-2166-4B27-B308-1CCC86253D9A}" type="presOf" srcId="{60AD2790-0C1A-434B-9648-043895B20FFA}" destId="{8CE999DD-3541-4C3D-8B9F-1FEBAD8CDEE3}" srcOrd="0" destOrd="0" presId="urn:microsoft.com/office/officeart/2005/8/layout/cycle6"/>
    <dgm:cxn modelId="{CE2F6CD7-2ADE-4DF0-8AA7-7F27022C8E9C}" type="presOf" srcId="{A339679D-DCA6-4023-BB28-F9843C102C87}" destId="{F030314D-E509-49C6-AB55-3F756EE00BE2}" srcOrd="0" destOrd="0" presId="urn:microsoft.com/office/officeart/2005/8/layout/cycle6"/>
    <dgm:cxn modelId="{728DDB23-7A15-4560-973A-4308C650A5A1}" srcId="{1F4253BC-1F06-4CB4-BCEB-D6DFFA8575F7}" destId="{0CE77505-BDCF-4F11-A6CA-C979A499AC7F}" srcOrd="0" destOrd="0" parTransId="{21B97855-3830-4442-950E-D5E270702C1E}" sibTransId="{60AD2790-0C1A-434B-9648-043895B20FFA}"/>
    <dgm:cxn modelId="{9C48DB22-E13C-4BCC-A115-C5F9C65A1A3B}" type="presOf" srcId="{C1250C38-E75E-4C05-AB32-AE8B886CCBB3}" destId="{A2020091-62ED-480B-AFD2-DDD366471019}" srcOrd="0" destOrd="0" presId="urn:microsoft.com/office/officeart/2005/8/layout/cycle6"/>
    <dgm:cxn modelId="{2C01F06B-687F-49DA-8C60-91344687764D}" type="presOf" srcId="{D411E657-2E0A-4172-8F54-EF1C10A4BF3B}" destId="{B7720BF3-968C-4C27-BE3C-A7A52B488BB2}" srcOrd="0" destOrd="0" presId="urn:microsoft.com/office/officeart/2005/8/layout/cycle6"/>
    <dgm:cxn modelId="{2570D43F-A643-4408-9A70-753FB91CD529}" type="presOf" srcId="{CE3D5C5B-A0AD-4593-B877-574E47677C3A}" destId="{76D2F392-E246-4A70-8057-9C361AD16CA3}" srcOrd="0" destOrd="0" presId="urn:microsoft.com/office/officeart/2005/8/layout/cycle6"/>
    <dgm:cxn modelId="{770891E6-2CC9-441A-90B7-718391591BD7}" type="presOf" srcId="{5536C888-3BAA-4976-B14E-EF43AE40667A}" destId="{02583E38-648C-4635-98A7-EBC8E850724C}" srcOrd="0" destOrd="0" presId="urn:microsoft.com/office/officeart/2005/8/layout/cycle6"/>
    <dgm:cxn modelId="{8E99A40C-8989-4E89-A88D-BB567E5B0D3D}" type="presParOf" srcId="{E84BA583-DE45-47A9-8FF0-FBB079BB85D9}" destId="{EE13FA50-E440-425A-B1F4-74A5D7CDD910}" srcOrd="0" destOrd="0" presId="urn:microsoft.com/office/officeart/2005/8/layout/cycle6"/>
    <dgm:cxn modelId="{7B8947E4-D3EA-4B45-AB14-54A359611C4C}" type="presParOf" srcId="{E84BA583-DE45-47A9-8FF0-FBB079BB85D9}" destId="{51C5F4E0-C591-486A-9A4A-67E046DE74F3}" srcOrd="1" destOrd="0" presId="urn:microsoft.com/office/officeart/2005/8/layout/cycle6"/>
    <dgm:cxn modelId="{0241D4F4-FAB3-44D0-AC73-29FD98557132}" type="presParOf" srcId="{E84BA583-DE45-47A9-8FF0-FBB079BB85D9}" destId="{8CE999DD-3541-4C3D-8B9F-1FEBAD8CDEE3}" srcOrd="2" destOrd="0" presId="urn:microsoft.com/office/officeart/2005/8/layout/cycle6"/>
    <dgm:cxn modelId="{F5731BAE-C013-48DF-A925-F02478D535B3}" type="presParOf" srcId="{E84BA583-DE45-47A9-8FF0-FBB079BB85D9}" destId="{76D2F392-E246-4A70-8057-9C361AD16CA3}" srcOrd="3" destOrd="0" presId="urn:microsoft.com/office/officeart/2005/8/layout/cycle6"/>
    <dgm:cxn modelId="{5BEFB10E-8BDC-4CE2-9C34-43CC92970017}" type="presParOf" srcId="{E84BA583-DE45-47A9-8FF0-FBB079BB85D9}" destId="{C8EB039F-7A0F-4967-AB10-59AF2C839485}" srcOrd="4" destOrd="0" presId="urn:microsoft.com/office/officeart/2005/8/layout/cycle6"/>
    <dgm:cxn modelId="{071EB749-5CF6-41F4-B114-74710E8B1FAD}" type="presParOf" srcId="{E84BA583-DE45-47A9-8FF0-FBB079BB85D9}" destId="{F030314D-E509-49C6-AB55-3F756EE00BE2}" srcOrd="5" destOrd="0" presId="urn:microsoft.com/office/officeart/2005/8/layout/cycle6"/>
    <dgm:cxn modelId="{1EEE6B1C-C060-4311-92BA-EE7151782146}" type="presParOf" srcId="{E84BA583-DE45-47A9-8FF0-FBB079BB85D9}" destId="{B1CD1621-EE53-4310-99CC-9C642CF99BD1}" srcOrd="6" destOrd="0" presId="urn:microsoft.com/office/officeart/2005/8/layout/cycle6"/>
    <dgm:cxn modelId="{F0B22940-126E-43B5-B024-E31FA1F12EA7}" type="presParOf" srcId="{E84BA583-DE45-47A9-8FF0-FBB079BB85D9}" destId="{2473C399-19EF-46AD-B95A-0C65B70ABB3E}" srcOrd="7" destOrd="0" presId="urn:microsoft.com/office/officeart/2005/8/layout/cycle6"/>
    <dgm:cxn modelId="{AF089050-956E-4598-B80B-3CB0EC10DAAD}" type="presParOf" srcId="{E84BA583-DE45-47A9-8FF0-FBB079BB85D9}" destId="{B7720BF3-968C-4C27-BE3C-A7A52B488BB2}" srcOrd="8" destOrd="0" presId="urn:microsoft.com/office/officeart/2005/8/layout/cycle6"/>
    <dgm:cxn modelId="{38D40EF6-B976-4E8A-8B9D-4E46619680F0}" type="presParOf" srcId="{E84BA583-DE45-47A9-8FF0-FBB079BB85D9}" destId="{A2020091-62ED-480B-AFD2-DDD366471019}" srcOrd="9" destOrd="0" presId="urn:microsoft.com/office/officeart/2005/8/layout/cycle6"/>
    <dgm:cxn modelId="{931787A5-1605-430F-8E99-FCBEFBADE909}" type="presParOf" srcId="{E84BA583-DE45-47A9-8FF0-FBB079BB85D9}" destId="{A3828965-C1DA-4386-9F62-80132B91A8CE}" srcOrd="10" destOrd="0" presId="urn:microsoft.com/office/officeart/2005/8/layout/cycle6"/>
    <dgm:cxn modelId="{1210ED20-D8B7-4774-81F7-753D6DB970FA}" type="presParOf" srcId="{E84BA583-DE45-47A9-8FF0-FBB079BB85D9}" destId="{3542EDAA-D8A2-4284-988E-264A0F5AD17F}" srcOrd="11" destOrd="0" presId="urn:microsoft.com/office/officeart/2005/8/layout/cycle6"/>
    <dgm:cxn modelId="{A43DA8AA-216F-4ADA-919E-6735E1D4E018}" type="presParOf" srcId="{E84BA583-DE45-47A9-8FF0-FBB079BB85D9}" destId="{02583E38-648C-4635-98A7-EBC8E850724C}" srcOrd="12" destOrd="0" presId="urn:microsoft.com/office/officeart/2005/8/layout/cycle6"/>
    <dgm:cxn modelId="{E3931329-9A0D-4BD1-B46E-481812D655F2}" type="presParOf" srcId="{E84BA583-DE45-47A9-8FF0-FBB079BB85D9}" destId="{DB25A65B-2392-423E-BCEF-2187A6D54697}" srcOrd="13" destOrd="0" presId="urn:microsoft.com/office/officeart/2005/8/layout/cycle6"/>
    <dgm:cxn modelId="{71A4AB6D-BA41-406C-BF30-8AD32F5BBC37}" type="presParOf" srcId="{E84BA583-DE45-47A9-8FF0-FBB079BB85D9}" destId="{6D974B78-BC29-43BF-8170-AB90E504B8C1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61DEE14-FD90-49D7-A571-161E2A779F1A}" type="doc">
      <dgm:prSet loTypeId="urn:microsoft.com/office/officeart/2008/layout/IncreasingCircleProces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AE9E09-DB1B-48D2-9E76-176BFD118849}">
      <dgm:prSet phldrT="[Tekst]" custT="1"/>
      <dgm:spPr/>
      <dgm:t>
        <a:bodyPr/>
        <a:lstStyle/>
        <a:p>
          <a:r>
            <a:rPr lang="pl-PL" sz="1400" b="1" dirty="0" smtClean="0"/>
            <a:t>Konsolidacja aktywów</a:t>
          </a:r>
          <a:endParaRPr lang="en-US" sz="1400" b="1" dirty="0"/>
        </a:p>
      </dgm:t>
    </dgm:pt>
    <dgm:pt modelId="{8600D671-0F7E-42C2-8707-7BE3DACA6CB2}" type="parTrans" cxnId="{A6D9E09F-2513-4AC0-83A2-1D320B1F38AA}">
      <dgm:prSet/>
      <dgm:spPr/>
      <dgm:t>
        <a:bodyPr/>
        <a:lstStyle/>
        <a:p>
          <a:endParaRPr lang="en-US" sz="1400"/>
        </a:p>
      </dgm:t>
    </dgm:pt>
    <dgm:pt modelId="{6C96AD91-68B5-4B8C-B941-A8CACB34334F}" type="sibTrans" cxnId="{A6D9E09F-2513-4AC0-83A2-1D320B1F38AA}">
      <dgm:prSet/>
      <dgm:spPr/>
      <dgm:t>
        <a:bodyPr/>
        <a:lstStyle/>
        <a:p>
          <a:endParaRPr lang="en-US" sz="1400"/>
        </a:p>
      </dgm:t>
    </dgm:pt>
    <dgm:pt modelId="{0D41A1E5-11D9-4321-B9D1-96EBBB9DC88C}">
      <dgm:prSet phldrT="[Tekst]" custT="1"/>
      <dgm:spPr/>
      <dgm:t>
        <a:bodyPr/>
        <a:lstStyle/>
        <a:p>
          <a:r>
            <a:rPr lang="pl-PL" sz="1400" dirty="0" smtClean="0"/>
            <a:t>Nieruchomości</a:t>
          </a:r>
        </a:p>
      </dgm:t>
    </dgm:pt>
    <dgm:pt modelId="{FFA431C5-F0F4-44B5-8B58-33863F586FFF}" type="parTrans" cxnId="{927720FD-13CC-487C-96EB-2054E01BF073}">
      <dgm:prSet/>
      <dgm:spPr/>
      <dgm:t>
        <a:bodyPr/>
        <a:lstStyle/>
        <a:p>
          <a:endParaRPr lang="en-US" sz="1400"/>
        </a:p>
      </dgm:t>
    </dgm:pt>
    <dgm:pt modelId="{AE991425-5663-4ACA-A355-CD5845980E05}" type="sibTrans" cxnId="{927720FD-13CC-487C-96EB-2054E01BF073}">
      <dgm:prSet/>
      <dgm:spPr/>
      <dgm:t>
        <a:bodyPr/>
        <a:lstStyle/>
        <a:p>
          <a:endParaRPr lang="en-US" sz="1400"/>
        </a:p>
      </dgm:t>
    </dgm:pt>
    <dgm:pt modelId="{7560FD11-94E0-4B58-90CB-291BB8671C2F}">
      <dgm:prSet phldrT="[Tekst]" custT="1"/>
      <dgm:spPr/>
      <dgm:t>
        <a:bodyPr/>
        <a:lstStyle/>
        <a:p>
          <a:r>
            <a:rPr lang="pl-PL" sz="1400" b="1" dirty="0" smtClean="0"/>
            <a:t>Doradcy zewnętrzni</a:t>
          </a:r>
          <a:endParaRPr lang="en-US" sz="1400" b="1" dirty="0"/>
        </a:p>
      </dgm:t>
    </dgm:pt>
    <dgm:pt modelId="{EAE6A8D5-E83D-4A20-8F3E-9B7467DFB3C1}" type="parTrans" cxnId="{57E1E4C4-2982-4FBF-B01A-2D1E016D6F98}">
      <dgm:prSet/>
      <dgm:spPr/>
      <dgm:t>
        <a:bodyPr/>
        <a:lstStyle/>
        <a:p>
          <a:endParaRPr lang="en-US" sz="1400"/>
        </a:p>
      </dgm:t>
    </dgm:pt>
    <dgm:pt modelId="{5C01C0A5-19F8-41FE-A0BE-2CB96F7A5842}" type="sibTrans" cxnId="{57E1E4C4-2982-4FBF-B01A-2D1E016D6F98}">
      <dgm:prSet/>
      <dgm:spPr/>
      <dgm:t>
        <a:bodyPr/>
        <a:lstStyle/>
        <a:p>
          <a:endParaRPr lang="en-US" sz="1400"/>
        </a:p>
      </dgm:t>
    </dgm:pt>
    <dgm:pt modelId="{94CACB07-8AFD-44FC-9BCE-734928C2D7D8}">
      <dgm:prSet phldrT="[Tekst]" custT="1"/>
      <dgm:spPr/>
      <dgm:t>
        <a:bodyPr/>
        <a:lstStyle/>
        <a:p>
          <a:r>
            <a:rPr lang="pl-PL" sz="1400" dirty="0" smtClean="0"/>
            <a:t>Informacja dla inwestorów prywatnych</a:t>
          </a:r>
        </a:p>
        <a:p>
          <a:r>
            <a:rPr lang="pl-PL" sz="1400" dirty="0" smtClean="0"/>
            <a:t>Raporty okresowe </a:t>
          </a:r>
          <a:br>
            <a:rPr lang="pl-PL" sz="1400" dirty="0" smtClean="0"/>
          </a:br>
          <a:r>
            <a:rPr lang="pl-PL" sz="1400" dirty="0" smtClean="0"/>
            <a:t>na rynku publicznym</a:t>
          </a:r>
          <a:endParaRPr lang="en-US" sz="1400" dirty="0"/>
        </a:p>
      </dgm:t>
    </dgm:pt>
    <dgm:pt modelId="{BB0CA37F-09B2-454E-AE1F-0C38705EAD24}" type="parTrans" cxnId="{039AC13B-C21B-43AF-8DE7-A7191E06FEBB}">
      <dgm:prSet/>
      <dgm:spPr/>
      <dgm:t>
        <a:bodyPr/>
        <a:lstStyle/>
        <a:p>
          <a:endParaRPr lang="en-US" sz="1400"/>
        </a:p>
      </dgm:t>
    </dgm:pt>
    <dgm:pt modelId="{2E9EF59C-2006-49A1-A90B-E168292DFDF4}" type="sibTrans" cxnId="{039AC13B-C21B-43AF-8DE7-A7191E06FEBB}">
      <dgm:prSet/>
      <dgm:spPr/>
      <dgm:t>
        <a:bodyPr/>
        <a:lstStyle/>
        <a:p>
          <a:endParaRPr lang="en-US" sz="1400"/>
        </a:p>
      </dgm:t>
    </dgm:pt>
    <dgm:pt modelId="{7442F37F-451B-418E-A9E6-3D1A54CB3CF4}">
      <dgm:prSet phldrT="[Tekst]" custT="1"/>
      <dgm:spPr/>
      <dgm:t>
        <a:bodyPr/>
        <a:lstStyle/>
        <a:p>
          <a:r>
            <a:rPr lang="pl-PL" sz="1400" b="1" dirty="0" smtClean="0"/>
            <a:t>Zmiany </a:t>
          </a:r>
          <a:br>
            <a:rPr lang="pl-PL" sz="1400" b="1" dirty="0" smtClean="0"/>
          </a:br>
          <a:r>
            <a:rPr lang="pl-PL" sz="1400" b="1" dirty="0" smtClean="0"/>
            <a:t>formalne</a:t>
          </a:r>
          <a:endParaRPr lang="en-US" sz="1400" b="1" dirty="0"/>
        </a:p>
      </dgm:t>
    </dgm:pt>
    <dgm:pt modelId="{F5B2B34D-47AA-4734-8951-71AD3BE30376}" type="parTrans" cxnId="{512D10E5-FBB6-480D-A566-709289FBB96E}">
      <dgm:prSet/>
      <dgm:spPr/>
      <dgm:t>
        <a:bodyPr/>
        <a:lstStyle/>
        <a:p>
          <a:endParaRPr lang="en-US" sz="1400"/>
        </a:p>
      </dgm:t>
    </dgm:pt>
    <dgm:pt modelId="{2E77C32C-946D-4CAA-A70A-D8AD2DA10635}" type="sibTrans" cxnId="{512D10E5-FBB6-480D-A566-709289FBB96E}">
      <dgm:prSet/>
      <dgm:spPr/>
      <dgm:t>
        <a:bodyPr/>
        <a:lstStyle/>
        <a:p>
          <a:endParaRPr lang="en-US" sz="1400"/>
        </a:p>
      </dgm:t>
    </dgm:pt>
    <dgm:pt modelId="{6882B121-2599-4D60-B936-53DC9A211B4C}">
      <dgm:prSet phldrT="[Tekst]" custT="1"/>
      <dgm:spPr/>
      <dgm:t>
        <a:bodyPr/>
        <a:lstStyle/>
        <a:p>
          <a:r>
            <a:rPr lang="pl-PL" sz="1400" b="1" dirty="0" smtClean="0"/>
            <a:t>Raportowanie zewnętrzne</a:t>
          </a:r>
          <a:endParaRPr lang="en-US" sz="1400" b="1" dirty="0"/>
        </a:p>
      </dgm:t>
    </dgm:pt>
    <dgm:pt modelId="{D8E60D86-9035-43B1-817E-BF9A96A15A1C}" type="parTrans" cxnId="{79E33B1C-A6F8-49AF-8645-B8B4B6604F79}">
      <dgm:prSet/>
      <dgm:spPr/>
      <dgm:t>
        <a:bodyPr/>
        <a:lstStyle/>
        <a:p>
          <a:endParaRPr lang="en-US" sz="1400"/>
        </a:p>
      </dgm:t>
    </dgm:pt>
    <dgm:pt modelId="{45F19B45-F3E0-476A-9174-BA108CA2CF00}" type="sibTrans" cxnId="{79E33B1C-A6F8-49AF-8645-B8B4B6604F79}">
      <dgm:prSet/>
      <dgm:spPr/>
      <dgm:t>
        <a:bodyPr/>
        <a:lstStyle/>
        <a:p>
          <a:endParaRPr lang="en-US" sz="1400"/>
        </a:p>
      </dgm:t>
    </dgm:pt>
    <dgm:pt modelId="{59CE9B87-C34A-446A-A105-A7BBFB353363}">
      <dgm:prSet phldrT="[Tekst]" custT="1"/>
      <dgm:spPr/>
      <dgm:t>
        <a:bodyPr/>
        <a:lstStyle/>
        <a:p>
          <a:r>
            <a:rPr lang="pl-PL" sz="1400" dirty="0" smtClean="0"/>
            <a:t>Doradca strategiczny</a:t>
          </a:r>
        </a:p>
        <a:p>
          <a:r>
            <a:rPr lang="pl-PL" sz="1400" dirty="0" smtClean="0"/>
            <a:t>Dom Maklerski</a:t>
          </a:r>
        </a:p>
        <a:p>
          <a:r>
            <a:rPr lang="pl-PL" sz="1400" dirty="0" smtClean="0"/>
            <a:t>Kancelaria prawna</a:t>
          </a:r>
        </a:p>
        <a:p>
          <a:r>
            <a:rPr lang="pl-PL" sz="1400" dirty="0" smtClean="0"/>
            <a:t>Biegły rewident</a:t>
          </a:r>
        </a:p>
        <a:p>
          <a:r>
            <a:rPr lang="pl-PL" sz="1400" dirty="0" smtClean="0"/>
            <a:t>Agencja PR</a:t>
          </a:r>
          <a:endParaRPr lang="en-US" sz="1400" dirty="0"/>
        </a:p>
      </dgm:t>
    </dgm:pt>
    <dgm:pt modelId="{FB306391-9D81-453D-B34C-B29B927080CC}" type="parTrans" cxnId="{8044E2BB-851B-4903-B18B-6A008882ADDE}">
      <dgm:prSet/>
      <dgm:spPr/>
      <dgm:t>
        <a:bodyPr/>
        <a:lstStyle/>
        <a:p>
          <a:endParaRPr lang="en-US" sz="1400"/>
        </a:p>
      </dgm:t>
    </dgm:pt>
    <dgm:pt modelId="{193C607B-629E-41EF-9135-BB1F714BFB12}" type="sibTrans" cxnId="{8044E2BB-851B-4903-B18B-6A008882ADDE}">
      <dgm:prSet/>
      <dgm:spPr/>
      <dgm:t>
        <a:bodyPr/>
        <a:lstStyle/>
        <a:p>
          <a:endParaRPr lang="en-US" sz="1400"/>
        </a:p>
      </dgm:t>
    </dgm:pt>
    <dgm:pt modelId="{F24B9AC6-5BDA-4B0F-AD14-DA75458BAC64}">
      <dgm:prSet phldrT="[Tekst]" custT="1"/>
      <dgm:spPr/>
      <dgm:t>
        <a:bodyPr/>
        <a:lstStyle/>
        <a:p>
          <a:r>
            <a:rPr lang="pl-PL" sz="1400" dirty="0" smtClean="0"/>
            <a:t>Dostosowanie formy prawnej spółki</a:t>
          </a:r>
        </a:p>
        <a:p>
          <a:r>
            <a:rPr lang="pl-PL" sz="1400" dirty="0" smtClean="0"/>
            <a:t>Zmiany statutu</a:t>
          </a:r>
        </a:p>
        <a:p>
          <a:r>
            <a:rPr lang="pl-PL" sz="1400" dirty="0" smtClean="0"/>
            <a:t>Zmiany regulaminów wewnętrznych</a:t>
          </a:r>
        </a:p>
        <a:p>
          <a:r>
            <a:rPr lang="pl-PL" sz="1400" dirty="0" smtClean="0"/>
            <a:t>Zmiany w radzie nadzorczej </a:t>
          </a:r>
        </a:p>
      </dgm:t>
    </dgm:pt>
    <dgm:pt modelId="{1679000C-F225-475A-AF99-5353F81E83DF}" type="parTrans" cxnId="{F152D085-61DB-43FA-BC39-1C1AFFB0CB11}">
      <dgm:prSet/>
      <dgm:spPr/>
      <dgm:t>
        <a:bodyPr/>
        <a:lstStyle/>
        <a:p>
          <a:endParaRPr lang="en-US" sz="1400"/>
        </a:p>
      </dgm:t>
    </dgm:pt>
    <dgm:pt modelId="{3C316A5A-A70B-44FF-84F4-227E50D0DFEC}" type="sibTrans" cxnId="{F152D085-61DB-43FA-BC39-1C1AFFB0CB11}">
      <dgm:prSet/>
      <dgm:spPr/>
      <dgm:t>
        <a:bodyPr/>
        <a:lstStyle/>
        <a:p>
          <a:endParaRPr lang="en-US" sz="1400"/>
        </a:p>
      </dgm:t>
    </dgm:pt>
    <dgm:pt modelId="{31CCBF1C-9FFA-4A07-B048-A6AC202A9173}">
      <dgm:prSet phldrT="[Tekst]" custT="1"/>
      <dgm:spPr/>
      <dgm:t>
        <a:bodyPr/>
        <a:lstStyle/>
        <a:p>
          <a:r>
            <a:rPr lang="pl-PL" sz="1400" dirty="0" smtClean="0"/>
            <a:t>Spółki współpracujące powiązane właścicielsko</a:t>
          </a:r>
        </a:p>
        <a:p>
          <a:r>
            <a:rPr lang="pl-PL" sz="1400" dirty="0" smtClean="0"/>
            <a:t>Różne rodzaje działalności</a:t>
          </a:r>
        </a:p>
        <a:p>
          <a:r>
            <a:rPr lang="pl-PL" sz="1400" dirty="0" smtClean="0"/>
            <a:t>Niewielkie udziały w spółkach</a:t>
          </a:r>
        </a:p>
      </dgm:t>
    </dgm:pt>
    <dgm:pt modelId="{5F4B5B9C-D674-455F-B487-27113E7409A9}" type="parTrans" cxnId="{7C895AE7-987E-4FBE-BBF1-5350B96966D2}">
      <dgm:prSet/>
      <dgm:spPr/>
      <dgm:t>
        <a:bodyPr/>
        <a:lstStyle/>
        <a:p>
          <a:endParaRPr lang="en-US" sz="1400"/>
        </a:p>
      </dgm:t>
    </dgm:pt>
    <dgm:pt modelId="{94D02D04-7ECB-45CA-9A1D-BC33F9368878}" type="sibTrans" cxnId="{7C895AE7-987E-4FBE-BBF1-5350B96966D2}">
      <dgm:prSet/>
      <dgm:spPr/>
      <dgm:t>
        <a:bodyPr/>
        <a:lstStyle/>
        <a:p>
          <a:endParaRPr lang="en-US" sz="1400"/>
        </a:p>
      </dgm:t>
    </dgm:pt>
    <dgm:pt modelId="{356A2F13-420F-4DF9-9F30-B0A923C13436}" type="pres">
      <dgm:prSet presAssocID="{761DEE14-FD90-49D7-A571-161E2A779F1A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0C12111-88C4-4407-87F1-D644C999C9C6}" type="pres">
      <dgm:prSet presAssocID="{6BAE9E09-DB1B-48D2-9E76-176BFD118849}" presName="composite" presStyleCnt="0"/>
      <dgm:spPr/>
      <dgm:t>
        <a:bodyPr/>
        <a:lstStyle/>
        <a:p>
          <a:endParaRPr lang="en-US"/>
        </a:p>
      </dgm:t>
    </dgm:pt>
    <dgm:pt modelId="{0E49D059-6739-4769-813B-A76B6B0CD47B}" type="pres">
      <dgm:prSet presAssocID="{6BAE9E09-DB1B-48D2-9E76-176BFD118849}" presName="BackAccent" presStyleLbl="bgShp" presStyleIdx="0" presStyleCnt="4"/>
      <dgm:spPr/>
      <dgm:t>
        <a:bodyPr/>
        <a:lstStyle/>
        <a:p>
          <a:endParaRPr lang="en-US"/>
        </a:p>
      </dgm:t>
    </dgm:pt>
    <dgm:pt modelId="{625D8BB7-9D9E-4801-8B2B-5FE65A09C980}" type="pres">
      <dgm:prSet presAssocID="{6BAE9E09-DB1B-48D2-9E76-176BFD118849}" presName="Accent" presStyleLbl="alignNode1" presStyleIdx="0" presStyleCnt="4"/>
      <dgm:spPr/>
      <dgm:t>
        <a:bodyPr/>
        <a:lstStyle/>
        <a:p>
          <a:endParaRPr lang="en-US"/>
        </a:p>
      </dgm:t>
    </dgm:pt>
    <dgm:pt modelId="{A7873A54-6BDD-46DF-B5C2-76C201009BFA}" type="pres">
      <dgm:prSet presAssocID="{6BAE9E09-DB1B-48D2-9E76-176BFD118849}" presName="Child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D01AB1-1F09-4729-94E6-76C93C981843}" type="pres">
      <dgm:prSet presAssocID="{6BAE9E09-DB1B-48D2-9E76-176BFD118849}" presName="Parent" presStyleLbl="revTx" presStyleIdx="1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C8BA34-3852-4DBE-973E-5B42A2B4BAEC}" type="pres">
      <dgm:prSet presAssocID="{6C96AD91-68B5-4B8C-B941-A8CACB34334F}" presName="sibTrans" presStyleCnt="0"/>
      <dgm:spPr/>
      <dgm:t>
        <a:bodyPr/>
        <a:lstStyle/>
        <a:p>
          <a:endParaRPr lang="en-US"/>
        </a:p>
      </dgm:t>
    </dgm:pt>
    <dgm:pt modelId="{F5A16124-81D5-4781-8BE5-7AB86DD2DBEB}" type="pres">
      <dgm:prSet presAssocID="{7560FD11-94E0-4B58-90CB-291BB8671C2F}" presName="composite" presStyleCnt="0"/>
      <dgm:spPr/>
      <dgm:t>
        <a:bodyPr/>
        <a:lstStyle/>
        <a:p>
          <a:endParaRPr lang="en-US"/>
        </a:p>
      </dgm:t>
    </dgm:pt>
    <dgm:pt modelId="{99F1B77C-55D5-45B1-9CF6-17B24DD2BE90}" type="pres">
      <dgm:prSet presAssocID="{7560FD11-94E0-4B58-90CB-291BB8671C2F}" presName="BackAccent" presStyleLbl="bgShp" presStyleIdx="1" presStyleCnt="4"/>
      <dgm:spPr/>
      <dgm:t>
        <a:bodyPr/>
        <a:lstStyle/>
        <a:p>
          <a:endParaRPr lang="en-US"/>
        </a:p>
      </dgm:t>
    </dgm:pt>
    <dgm:pt modelId="{8BA37396-9CF0-4827-A5F2-07FE77F32006}" type="pres">
      <dgm:prSet presAssocID="{7560FD11-94E0-4B58-90CB-291BB8671C2F}" presName="Accent" presStyleLbl="alignNode1" presStyleIdx="1" presStyleCnt="4"/>
      <dgm:spPr/>
      <dgm:t>
        <a:bodyPr/>
        <a:lstStyle/>
        <a:p>
          <a:endParaRPr lang="en-US"/>
        </a:p>
      </dgm:t>
    </dgm:pt>
    <dgm:pt modelId="{42986777-B2DC-446E-8A09-7F79F39AF005}" type="pres">
      <dgm:prSet presAssocID="{7560FD11-94E0-4B58-90CB-291BB8671C2F}" presName="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4D286D-AD03-495A-946B-0986E197E893}" type="pres">
      <dgm:prSet presAssocID="{7560FD11-94E0-4B58-90CB-291BB8671C2F}" presName="Parent" presStyleLbl="revTx" presStyleIdx="3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C0E6FB-2E6F-4B7A-BCFC-F90847BCBFED}" type="pres">
      <dgm:prSet presAssocID="{5C01C0A5-19F8-41FE-A0BE-2CB96F7A5842}" presName="sibTrans" presStyleCnt="0"/>
      <dgm:spPr/>
      <dgm:t>
        <a:bodyPr/>
        <a:lstStyle/>
        <a:p>
          <a:endParaRPr lang="en-US"/>
        </a:p>
      </dgm:t>
    </dgm:pt>
    <dgm:pt modelId="{CB70187B-41AC-49CA-8E2F-70036046E669}" type="pres">
      <dgm:prSet presAssocID="{7442F37F-451B-418E-A9E6-3D1A54CB3CF4}" presName="composite" presStyleCnt="0"/>
      <dgm:spPr/>
      <dgm:t>
        <a:bodyPr/>
        <a:lstStyle/>
        <a:p>
          <a:endParaRPr lang="en-US"/>
        </a:p>
      </dgm:t>
    </dgm:pt>
    <dgm:pt modelId="{DF9EE0B5-527A-42BD-86A2-3C7C5AB66B0F}" type="pres">
      <dgm:prSet presAssocID="{7442F37F-451B-418E-A9E6-3D1A54CB3CF4}" presName="BackAccent" presStyleLbl="bgShp" presStyleIdx="2" presStyleCnt="4"/>
      <dgm:spPr/>
      <dgm:t>
        <a:bodyPr/>
        <a:lstStyle/>
        <a:p>
          <a:endParaRPr lang="en-US"/>
        </a:p>
      </dgm:t>
    </dgm:pt>
    <dgm:pt modelId="{8E446C73-5618-4B09-B15D-639055689A1B}" type="pres">
      <dgm:prSet presAssocID="{7442F37F-451B-418E-A9E6-3D1A54CB3CF4}" presName="Accent" presStyleLbl="alignNode1" presStyleIdx="2" presStyleCnt="4"/>
      <dgm:spPr/>
      <dgm:t>
        <a:bodyPr/>
        <a:lstStyle/>
        <a:p>
          <a:endParaRPr lang="en-US"/>
        </a:p>
      </dgm:t>
    </dgm:pt>
    <dgm:pt modelId="{B4179751-B9E5-4557-B4AF-BF48D2C893E0}" type="pres">
      <dgm:prSet presAssocID="{7442F37F-451B-418E-A9E6-3D1A54CB3CF4}" presName="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03E876-ECDD-43CD-93C2-594393286EA8}" type="pres">
      <dgm:prSet presAssocID="{7442F37F-451B-418E-A9E6-3D1A54CB3CF4}" presName="Parent" presStyleLbl="revTx" presStyleIdx="5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2B6357-7A1C-41F7-8A9B-837EF2A268FF}" type="pres">
      <dgm:prSet presAssocID="{2E77C32C-946D-4CAA-A70A-D8AD2DA10635}" presName="sibTrans" presStyleCnt="0"/>
      <dgm:spPr/>
      <dgm:t>
        <a:bodyPr/>
        <a:lstStyle/>
        <a:p>
          <a:endParaRPr lang="en-US"/>
        </a:p>
      </dgm:t>
    </dgm:pt>
    <dgm:pt modelId="{EE546196-EBE6-4A4A-AFD9-132A2928522A}" type="pres">
      <dgm:prSet presAssocID="{6882B121-2599-4D60-B936-53DC9A211B4C}" presName="composite" presStyleCnt="0"/>
      <dgm:spPr/>
      <dgm:t>
        <a:bodyPr/>
        <a:lstStyle/>
        <a:p>
          <a:endParaRPr lang="en-US"/>
        </a:p>
      </dgm:t>
    </dgm:pt>
    <dgm:pt modelId="{57CC63E5-2798-4761-9C7B-B7D03A65DFC4}" type="pres">
      <dgm:prSet presAssocID="{6882B121-2599-4D60-B936-53DC9A211B4C}" presName="BackAccent" presStyleLbl="bgShp" presStyleIdx="3" presStyleCnt="4"/>
      <dgm:spPr/>
      <dgm:t>
        <a:bodyPr/>
        <a:lstStyle/>
        <a:p>
          <a:endParaRPr lang="en-US"/>
        </a:p>
      </dgm:t>
    </dgm:pt>
    <dgm:pt modelId="{90E1148F-173D-4BC6-B605-F2FD00927462}" type="pres">
      <dgm:prSet presAssocID="{6882B121-2599-4D60-B936-53DC9A211B4C}" presName="Accent" presStyleLbl="alignNode1" presStyleIdx="3" presStyleCnt="4"/>
      <dgm:spPr/>
      <dgm:t>
        <a:bodyPr/>
        <a:lstStyle/>
        <a:p>
          <a:endParaRPr lang="en-US"/>
        </a:p>
      </dgm:t>
    </dgm:pt>
    <dgm:pt modelId="{B4B71C1E-D801-405F-8074-771E54F5696E}" type="pres">
      <dgm:prSet presAssocID="{6882B121-2599-4D60-B936-53DC9A211B4C}" presName="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005956-EDDD-4CAE-9347-067CB7AE4B48}" type="pres">
      <dgm:prSet presAssocID="{6882B121-2599-4D60-B936-53DC9A211B4C}" presName="Parent" presStyleLbl="revTx" presStyleIdx="7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152D085-61DB-43FA-BC39-1C1AFFB0CB11}" srcId="{7442F37F-451B-418E-A9E6-3D1A54CB3CF4}" destId="{F24B9AC6-5BDA-4B0F-AD14-DA75458BAC64}" srcOrd="0" destOrd="0" parTransId="{1679000C-F225-475A-AF99-5353F81E83DF}" sibTransId="{3C316A5A-A70B-44FF-84F4-227E50D0DFEC}"/>
    <dgm:cxn modelId="{57E1E4C4-2982-4FBF-B01A-2D1E016D6F98}" srcId="{761DEE14-FD90-49D7-A571-161E2A779F1A}" destId="{7560FD11-94E0-4B58-90CB-291BB8671C2F}" srcOrd="1" destOrd="0" parTransId="{EAE6A8D5-E83D-4A20-8F3E-9B7467DFB3C1}" sibTransId="{5C01C0A5-19F8-41FE-A0BE-2CB96F7A5842}"/>
    <dgm:cxn modelId="{7C895AE7-987E-4FBE-BBF1-5350B96966D2}" srcId="{6BAE9E09-DB1B-48D2-9E76-176BFD118849}" destId="{31CCBF1C-9FFA-4A07-B048-A6AC202A9173}" srcOrd="1" destOrd="0" parTransId="{5F4B5B9C-D674-455F-B487-27113E7409A9}" sibTransId="{94D02D04-7ECB-45CA-9A1D-BC33F9368878}"/>
    <dgm:cxn modelId="{8F88C89F-9AF9-462C-9E16-2EA5D282E543}" type="presOf" srcId="{7560FD11-94E0-4B58-90CB-291BB8671C2F}" destId="{C34D286D-AD03-495A-946B-0986E197E893}" srcOrd="0" destOrd="0" presId="urn:microsoft.com/office/officeart/2008/layout/IncreasingCircleProcess"/>
    <dgm:cxn modelId="{927720FD-13CC-487C-96EB-2054E01BF073}" srcId="{6BAE9E09-DB1B-48D2-9E76-176BFD118849}" destId="{0D41A1E5-11D9-4321-B9D1-96EBBB9DC88C}" srcOrd="0" destOrd="0" parTransId="{FFA431C5-F0F4-44B5-8B58-33863F586FFF}" sibTransId="{AE991425-5663-4ACA-A355-CD5845980E05}"/>
    <dgm:cxn modelId="{B1E6A6C2-C976-4CE8-9E0A-9A53FA1A70BF}" type="presOf" srcId="{7442F37F-451B-418E-A9E6-3D1A54CB3CF4}" destId="{8103E876-ECDD-43CD-93C2-594393286EA8}" srcOrd="0" destOrd="0" presId="urn:microsoft.com/office/officeart/2008/layout/IncreasingCircleProcess"/>
    <dgm:cxn modelId="{039AC13B-C21B-43AF-8DE7-A7191E06FEBB}" srcId="{6882B121-2599-4D60-B936-53DC9A211B4C}" destId="{94CACB07-8AFD-44FC-9BCE-734928C2D7D8}" srcOrd="0" destOrd="0" parTransId="{BB0CA37F-09B2-454E-AE1F-0C38705EAD24}" sibTransId="{2E9EF59C-2006-49A1-A90B-E168292DFDF4}"/>
    <dgm:cxn modelId="{CB5F2B77-86D4-472B-B584-24EDD2ED7516}" type="presOf" srcId="{0D41A1E5-11D9-4321-B9D1-96EBBB9DC88C}" destId="{A7873A54-6BDD-46DF-B5C2-76C201009BFA}" srcOrd="0" destOrd="0" presId="urn:microsoft.com/office/officeart/2008/layout/IncreasingCircleProcess"/>
    <dgm:cxn modelId="{87D3B880-C584-4653-80D3-E1F77CE0CF83}" type="presOf" srcId="{6882B121-2599-4D60-B936-53DC9A211B4C}" destId="{48005956-EDDD-4CAE-9347-067CB7AE4B48}" srcOrd="0" destOrd="0" presId="urn:microsoft.com/office/officeart/2008/layout/IncreasingCircleProcess"/>
    <dgm:cxn modelId="{8A5FE73E-493F-4E8F-B6D8-95FDCB96D7BF}" type="presOf" srcId="{59CE9B87-C34A-446A-A105-A7BBFB353363}" destId="{42986777-B2DC-446E-8A09-7F79F39AF005}" srcOrd="0" destOrd="0" presId="urn:microsoft.com/office/officeart/2008/layout/IncreasingCircleProcess"/>
    <dgm:cxn modelId="{4A255F05-1A0C-440E-B12D-AE8062214F52}" type="presOf" srcId="{6BAE9E09-DB1B-48D2-9E76-176BFD118849}" destId="{48D01AB1-1F09-4729-94E6-76C93C981843}" srcOrd="0" destOrd="0" presId="urn:microsoft.com/office/officeart/2008/layout/IncreasingCircleProcess"/>
    <dgm:cxn modelId="{3F41484A-8D53-43E7-B6F9-C31AA2F825B3}" type="presOf" srcId="{31CCBF1C-9FFA-4A07-B048-A6AC202A9173}" destId="{A7873A54-6BDD-46DF-B5C2-76C201009BFA}" srcOrd="0" destOrd="1" presId="urn:microsoft.com/office/officeart/2008/layout/IncreasingCircleProcess"/>
    <dgm:cxn modelId="{8044E2BB-851B-4903-B18B-6A008882ADDE}" srcId="{7560FD11-94E0-4B58-90CB-291BB8671C2F}" destId="{59CE9B87-C34A-446A-A105-A7BBFB353363}" srcOrd="0" destOrd="0" parTransId="{FB306391-9D81-453D-B34C-B29B927080CC}" sibTransId="{193C607B-629E-41EF-9135-BB1F714BFB12}"/>
    <dgm:cxn modelId="{90AA8F4C-DFA3-43EB-B678-7D1261F3BF61}" type="presOf" srcId="{F24B9AC6-5BDA-4B0F-AD14-DA75458BAC64}" destId="{B4179751-B9E5-4557-B4AF-BF48D2C893E0}" srcOrd="0" destOrd="0" presId="urn:microsoft.com/office/officeart/2008/layout/IncreasingCircleProcess"/>
    <dgm:cxn modelId="{A6D9E09F-2513-4AC0-83A2-1D320B1F38AA}" srcId="{761DEE14-FD90-49D7-A571-161E2A779F1A}" destId="{6BAE9E09-DB1B-48D2-9E76-176BFD118849}" srcOrd="0" destOrd="0" parTransId="{8600D671-0F7E-42C2-8707-7BE3DACA6CB2}" sibTransId="{6C96AD91-68B5-4B8C-B941-A8CACB34334F}"/>
    <dgm:cxn modelId="{6B0A795A-CB31-4324-B55A-B414215C8682}" type="presOf" srcId="{761DEE14-FD90-49D7-A571-161E2A779F1A}" destId="{356A2F13-420F-4DF9-9F30-B0A923C13436}" srcOrd="0" destOrd="0" presId="urn:microsoft.com/office/officeart/2008/layout/IncreasingCircleProcess"/>
    <dgm:cxn modelId="{512D10E5-FBB6-480D-A566-709289FBB96E}" srcId="{761DEE14-FD90-49D7-A571-161E2A779F1A}" destId="{7442F37F-451B-418E-A9E6-3D1A54CB3CF4}" srcOrd="2" destOrd="0" parTransId="{F5B2B34D-47AA-4734-8951-71AD3BE30376}" sibTransId="{2E77C32C-946D-4CAA-A70A-D8AD2DA10635}"/>
    <dgm:cxn modelId="{1150D184-FF72-4BD1-A3C4-14A4955634EC}" type="presOf" srcId="{94CACB07-8AFD-44FC-9BCE-734928C2D7D8}" destId="{B4B71C1E-D801-405F-8074-771E54F5696E}" srcOrd="0" destOrd="0" presId="urn:microsoft.com/office/officeart/2008/layout/IncreasingCircleProcess"/>
    <dgm:cxn modelId="{79E33B1C-A6F8-49AF-8645-B8B4B6604F79}" srcId="{761DEE14-FD90-49D7-A571-161E2A779F1A}" destId="{6882B121-2599-4D60-B936-53DC9A211B4C}" srcOrd="3" destOrd="0" parTransId="{D8E60D86-9035-43B1-817E-BF9A96A15A1C}" sibTransId="{45F19B45-F3E0-476A-9174-BA108CA2CF00}"/>
    <dgm:cxn modelId="{82489A12-8001-48CD-9DAE-86296F277D11}" type="presParOf" srcId="{356A2F13-420F-4DF9-9F30-B0A923C13436}" destId="{90C12111-88C4-4407-87F1-D644C999C9C6}" srcOrd="0" destOrd="0" presId="urn:microsoft.com/office/officeart/2008/layout/IncreasingCircleProcess"/>
    <dgm:cxn modelId="{2A36ECA5-9003-425F-873D-47D3A02EDEFD}" type="presParOf" srcId="{90C12111-88C4-4407-87F1-D644C999C9C6}" destId="{0E49D059-6739-4769-813B-A76B6B0CD47B}" srcOrd="0" destOrd="0" presId="urn:microsoft.com/office/officeart/2008/layout/IncreasingCircleProcess"/>
    <dgm:cxn modelId="{6341E8AB-3EEB-42C2-B7F6-F1EBCAC9A6CE}" type="presParOf" srcId="{90C12111-88C4-4407-87F1-D644C999C9C6}" destId="{625D8BB7-9D9E-4801-8B2B-5FE65A09C980}" srcOrd="1" destOrd="0" presId="urn:microsoft.com/office/officeart/2008/layout/IncreasingCircleProcess"/>
    <dgm:cxn modelId="{FD3F568A-D016-4CE9-A179-3A03C5B85EFA}" type="presParOf" srcId="{90C12111-88C4-4407-87F1-D644C999C9C6}" destId="{A7873A54-6BDD-46DF-B5C2-76C201009BFA}" srcOrd="2" destOrd="0" presId="urn:microsoft.com/office/officeart/2008/layout/IncreasingCircleProcess"/>
    <dgm:cxn modelId="{C8B12566-4402-421A-90A3-019D780C61A7}" type="presParOf" srcId="{90C12111-88C4-4407-87F1-D644C999C9C6}" destId="{48D01AB1-1F09-4729-94E6-76C93C981843}" srcOrd="3" destOrd="0" presId="urn:microsoft.com/office/officeart/2008/layout/IncreasingCircleProcess"/>
    <dgm:cxn modelId="{CAFC3C17-8C00-402F-923E-0CD4B2B77D40}" type="presParOf" srcId="{356A2F13-420F-4DF9-9F30-B0A923C13436}" destId="{27C8BA34-3852-4DBE-973E-5B42A2B4BAEC}" srcOrd="1" destOrd="0" presId="urn:microsoft.com/office/officeart/2008/layout/IncreasingCircleProcess"/>
    <dgm:cxn modelId="{53414AC1-9CE6-4265-A6FC-A3F827142459}" type="presParOf" srcId="{356A2F13-420F-4DF9-9F30-B0A923C13436}" destId="{F5A16124-81D5-4781-8BE5-7AB86DD2DBEB}" srcOrd="2" destOrd="0" presId="urn:microsoft.com/office/officeart/2008/layout/IncreasingCircleProcess"/>
    <dgm:cxn modelId="{57FB709B-3A54-42F3-AB04-A82F17606359}" type="presParOf" srcId="{F5A16124-81D5-4781-8BE5-7AB86DD2DBEB}" destId="{99F1B77C-55D5-45B1-9CF6-17B24DD2BE90}" srcOrd="0" destOrd="0" presId="urn:microsoft.com/office/officeart/2008/layout/IncreasingCircleProcess"/>
    <dgm:cxn modelId="{7C0EB54F-A26C-4393-8958-169CF2F54F66}" type="presParOf" srcId="{F5A16124-81D5-4781-8BE5-7AB86DD2DBEB}" destId="{8BA37396-9CF0-4827-A5F2-07FE77F32006}" srcOrd="1" destOrd="0" presId="urn:microsoft.com/office/officeart/2008/layout/IncreasingCircleProcess"/>
    <dgm:cxn modelId="{A036CE27-17F0-4C82-AA7D-491680DE2856}" type="presParOf" srcId="{F5A16124-81D5-4781-8BE5-7AB86DD2DBEB}" destId="{42986777-B2DC-446E-8A09-7F79F39AF005}" srcOrd="2" destOrd="0" presId="urn:microsoft.com/office/officeart/2008/layout/IncreasingCircleProcess"/>
    <dgm:cxn modelId="{8714D162-B5C4-4BE0-899E-3EE72B9A04A1}" type="presParOf" srcId="{F5A16124-81D5-4781-8BE5-7AB86DD2DBEB}" destId="{C34D286D-AD03-495A-946B-0986E197E893}" srcOrd="3" destOrd="0" presId="urn:microsoft.com/office/officeart/2008/layout/IncreasingCircleProcess"/>
    <dgm:cxn modelId="{76F6E591-68E9-4E8D-B2E4-2F17D2462241}" type="presParOf" srcId="{356A2F13-420F-4DF9-9F30-B0A923C13436}" destId="{B4C0E6FB-2E6F-4B7A-BCFC-F90847BCBFED}" srcOrd="3" destOrd="0" presId="urn:microsoft.com/office/officeart/2008/layout/IncreasingCircleProcess"/>
    <dgm:cxn modelId="{6B6E3F59-DB37-4C40-95F4-5E9AE706F8E6}" type="presParOf" srcId="{356A2F13-420F-4DF9-9F30-B0A923C13436}" destId="{CB70187B-41AC-49CA-8E2F-70036046E669}" srcOrd="4" destOrd="0" presId="urn:microsoft.com/office/officeart/2008/layout/IncreasingCircleProcess"/>
    <dgm:cxn modelId="{AB325540-3FC2-4EBF-A5B8-BB96CB0AF04C}" type="presParOf" srcId="{CB70187B-41AC-49CA-8E2F-70036046E669}" destId="{DF9EE0B5-527A-42BD-86A2-3C7C5AB66B0F}" srcOrd="0" destOrd="0" presId="urn:microsoft.com/office/officeart/2008/layout/IncreasingCircleProcess"/>
    <dgm:cxn modelId="{606C8E4F-BB6C-4F09-BF39-BF0FDB06E056}" type="presParOf" srcId="{CB70187B-41AC-49CA-8E2F-70036046E669}" destId="{8E446C73-5618-4B09-B15D-639055689A1B}" srcOrd="1" destOrd="0" presId="urn:microsoft.com/office/officeart/2008/layout/IncreasingCircleProcess"/>
    <dgm:cxn modelId="{D6A7F104-8451-44DD-9D51-B60691B69A4A}" type="presParOf" srcId="{CB70187B-41AC-49CA-8E2F-70036046E669}" destId="{B4179751-B9E5-4557-B4AF-BF48D2C893E0}" srcOrd="2" destOrd="0" presId="urn:microsoft.com/office/officeart/2008/layout/IncreasingCircleProcess"/>
    <dgm:cxn modelId="{5F6F5ED0-9450-4BBB-9872-08B0804E4474}" type="presParOf" srcId="{CB70187B-41AC-49CA-8E2F-70036046E669}" destId="{8103E876-ECDD-43CD-93C2-594393286EA8}" srcOrd="3" destOrd="0" presId="urn:microsoft.com/office/officeart/2008/layout/IncreasingCircleProcess"/>
    <dgm:cxn modelId="{BC3FBF7E-7412-4C60-B0A5-04A3E8A4063A}" type="presParOf" srcId="{356A2F13-420F-4DF9-9F30-B0A923C13436}" destId="{B22B6357-7A1C-41F7-8A9B-837EF2A268FF}" srcOrd="5" destOrd="0" presId="urn:microsoft.com/office/officeart/2008/layout/IncreasingCircleProcess"/>
    <dgm:cxn modelId="{CAAE9F37-5C3D-4702-877F-15847CE8B2AC}" type="presParOf" srcId="{356A2F13-420F-4DF9-9F30-B0A923C13436}" destId="{EE546196-EBE6-4A4A-AFD9-132A2928522A}" srcOrd="6" destOrd="0" presId="urn:microsoft.com/office/officeart/2008/layout/IncreasingCircleProcess"/>
    <dgm:cxn modelId="{747A3403-76B3-499E-B8FC-3BED52876F65}" type="presParOf" srcId="{EE546196-EBE6-4A4A-AFD9-132A2928522A}" destId="{57CC63E5-2798-4761-9C7B-B7D03A65DFC4}" srcOrd="0" destOrd="0" presId="urn:microsoft.com/office/officeart/2008/layout/IncreasingCircleProcess"/>
    <dgm:cxn modelId="{7BA0F24B-5AB0-4F60-8D09-15B9E157A748}" type="presParOf" srcId="{EE546196-EBE6-4A4A-AFD9-132A2928522A}" destId="{90E1148F-173D-4BC6-B605-F2FD00927462}" srcOrd="1" destOrd="0" presId="urn:microsoft.com/office/officeart/2008/layout/IncreasingCircleProcess"/>
    <dgm:cxn modelId="{22DA7188-A0F1-483D-AB31-1D6BF923E46D}" type="presParOf" srcId="{EE546196-EBE6-4A4A-AFD9-132A2928522A}" destId="{B4B71C1E-D801-405F-8074-771E54F5696E}" srcOrd="2" destOrd="0" presId="urn:microsoft.com/office/officeart/2008/layout/IncreasingCircleProcess"/>
    <dgm:cxn modelId="{3265467B-C536-49AD-8C8B-5D18DBB3E865}" type="presParOf" srcId="{EE546196-EBE6-4A4A-AFD9-132A2928522A}" destId="{48005956-EDDD-4CAE-9347-067CB7AE4B48}" srcOrd="3" destOrd="0" presId="urn:microsoft.com/office/officeart/2008/layout/IncreasingCircleProcess"/>
  </dgm:cxnLst>
  <dgm:bg/>
  <dgm:whole/>
  <dgm:extLst>
    <a:ext uri="{C62137D5-CB1D-491B-B009-E17868A290BF}">
      <dgm14:recolorImg xmlns:dgm14="http://schemas.microsoft.com/office/drawing/2010/diagram" xmlns="" val="1"/>
    </a:ex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3B02E7-58D6-45B7-9EBE-42505777690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CF67A8F7-1566-4D3D-9093-68CB30F25C84}">
      <dgm:prSet phldrT="[Tekst]"/>
      <dgm:spPr/>
      <dgm:t>
        <a:bodyPr/>
        <a:lstStyle/>
        <a:p>
          <a:r>
            <a:rPr lang="pl-PL" dirty="0" smtClean="0"/>
            <a:t>Planowanie</a:t>
          </a:r>
          <a:endParaRPr lang="en-US" dirty="0"/>
        </a:p>
      </dgm:t>
    </dgm:pt>
    <dgm:pt modelId="{3DCE762C-0E97-4384-9867-CB6A8E584601}" type="parTrans" cxnId="{92C56A66-AEE9-424C-85CF-38B07537204F}">
      <dgm:prSet/>
      <dgm:spPr/>
      <dgm:t>
        <a:bodyPr/>
        <a:lstStyle/>
        <a:p>
          <a:endParaRPr lang="en-US"/>
        </a:p>
      </dgm:t>
    </dgm:pt>
    <dgm:pt modelId="{AE73166B-34D2-46EE-9B61-5CABF9E32733}" type="sibTrans" cxnId="{92C56A66-AEE9-424C-85CF-38B07537204F}">
      <dgm:prSet/>
      <dgm:spPr/>
      <dgm:t>
        <a:bodyPr/>
        <a:lstStyle/>
        <a:p>
          <a:endParaRPr lang="en-US"/>
        </a:p>
      </dgm:t>
    </dgm:pt>
    <dgm:pt modelId="{DEF2D206-2AE0-42AC-BDB8-AB3F53B97ABB}">
      <dgm:prSet phldrT="[Tekst]"/>
      <dgm:spPr/>
      <dgm:t>
        <a:bodyPr/>
        <a:lstStyle/>
        <a:p>
          <a:r>
            <a:rPr lang="pl-PL" dirty="0" smtClean="0"/>
            <a:t>Przygotowanie</a:t>
          </a:r>
          <a:endParaRPr lang="en-US" dirty="0"/>
        </a:p>
      </dgm:t>
    </dgm:pt>
    <dgm:pt modelId="{6203551A-1536-46B4-A3D5-F0F7562BB1C5}" type="parTrans" cxnId="{D08DCF64-19C0-4CD0-ABA1-D3C7D525EDBA}">
      <dgm:prSet/>
      <dgm:spPr/>
      <dgm:t>
        <a:bodyPr/>
        <a:lstStyle/>
        <a:p>
          <a:endParaRPr lang="en-US"/>
        </a:p>
      </dgm:t>
    </dgm:pt>
    <dgm:pt modelId="{7E227A4F-5F53-49B3-88B7-6E926EDFD086}" type="sibTrans" cxnId="{D08DCF64-19C0-4CD0-ABA1-D3C7D525EDBA}">
      <dgm:prSet/>
      <dgm:spPr/>
      <dgm:t>
        <a:bodyPr/>
        <a:lstStyle/>
        <a:p>
          <a:endParaRPr lang="en-US"/>
        </a:p>
      </dgm:t>
    </dgm:pt>
    <dgm:pt modelId="{C9E3D630-8608-41AE-9CBC-70D4AA27D439}">
      <dgm:prSet phldrT="[Tekst]"/>
      <dgm:spPr/>
      <dgm:t>
        <a:bodyPr/>
        <a:lstStyle/>
        <a:p>
          <a:r>
            <a:rPr lang="pl-PL" dirty="0" smtClean="0"/>
            <a:t>Realizacja</a:t>
          </a:r>
          <a:endParaRPr lang="en-US" dirty="0"/>
        </a:p>
      </dgm:t>
    </dgm:pt>
    <dgm:pt modelId="{E6B4E2F4-7037-4706-94E3-C7582D6517E9}" type="parTrans" cxnId="{977789D8-CAC6-4BDF-9729-E52DFC7D7464}">
      <dgm:prSet/>
      <dgm:spPr/>
      <dgm:t>
        <a:bodyPr/>
        <a:lstStyle/>
        <a:p>
          <a:endParaRPr lang="en-US"/>
        </a:p>
      </dgm:t>
    </dgm:pt>
    <dgm:pt modelId="{A86BE889-5CEB-4254-83D4-2EB5D2332621}" type="sibTrans" cxnId="{977789D8-CAC6-4BDF-9729-E52DFC7D7464}">
      <dgm:prSet/>
      <dgm:spPr/>
      <dgm:t>
        <a:bodyPr/>
        <a:lstStyle/>
        <a:p>
          <a:endParaRPr lang="en-US"/>
        </a:p>
      </dgm:t>
    </dgm:pt>
    <dgm:pt modelId="{1E3B02E8-54DE-4AD4-A502-8BBC94766A5D}" type="pres">
      <dgm:prSet presAssocID="{283B02E7-58D6-45B7-9EBE-42505777690F}" presName="Name0" presStyleCnt="0">
        <dgm:presLayoutVars>
          <dgm:dir/>
          <dgm:animLvl val="lvl"/>
          <dgm:resizeHandles val="exact"/>
        </dgm:presLayoutVars>
      </dgm:prSet>
      <dgm:spPr/>
    </dgm:pt>
    <dgm:pt modelId="{7DD6A9D8-D716-48CF-BEB1-913EF55708E7}" type="pres">
      <dgm:prSet presAssocID="{CF67A8F7-1566-4D3D-9093-68CB30F25C84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2101F4-431D-431D-8526-404BBBEF583A}" type="pres">
      <dgm:prSet presAssocID="{AE73166B-34D2-46EE-9B61-5CABF9E32733}" presName="parTxOnlySpace" presStyleCnt="0"/>
      <dgm:spPr/>
    </dgm:pt>
    <dgm:pt modelId="{4739E71D-FAA4-41F2-A627-7659D08D2DFA}" type="pres">
      <dgm:prSet presAssocID="{DEF2D206-2AE0-42AC-BDB8-AB3F53B97ABB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1774B1-6485-4315-8063-920CAB14DA51}" type="pres">
      <dgm:prSet presAssocID="{7E227A4F-5F53-49B3-88B7-6E926EDFD086}" presName="parTxOnlySpace" presStyleCnt="0"/>
      <dgm:spPr/>
    </dgm:pt>
    <dgm:pt modelId="{D0F86775-C08D-4E52-BA52-79190C9CF96A}" type="pres">
      <dgm:prSet presAssocID="{C9E3D630-8608-41AE-9CBC-70D4AA27D439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7789D8-CAC6-4BDF-9729-E52DFC7D7464}" srcId="{283B02E7-58D6-45B7-9EBE-42505777690F}" destId="{C9E3D630-8608-41AE-9CBC-70D4AA27D439}" srcOrd="2" destOrd="0" parTransId="{E6B4E2F4-7037-4706-94E3-C7582D6517E9}" sibTransId="{A86BE889-5CEB-4254-83D4-2EB5D2332621}"/>
    <dgm:cxn modelId="{E750C140-0A90-4B82-9B49-6FAE894DE763}" type="presOf" srcId="{C9E3D630-8608-41AE-9CBC-70D4AA27D439}" destId="{D0F86775-C08D-4E52-BA52-79190C9CF96A}" srcOrd="0" destOrd="0" presId="urn:microsoft.com/office/officeart/2005/8/layout/chevron1"/>
    <dgm:cxn modelId="{1B9E25BA-B0A2-4AEC-B8AF-7C75AF5B5861}" type="presOf" srcId="{283B02E7-58D6-45B7-9EBE-42505777690F}" destId="{1E3B02E8-54DE-4AD4-A502-8BBC94766A5D}" srcOrd="0" destOrd="0" presId="urn:microsoft.com/office/officeart/2005/8/layout/chevron1"/>
    <dgm:cxn modelId="{D08DCF64-19C0-4CD0-ABA1-D3C7D525EDBA}" srcId="{283B02E7-58D6-45B7-9EBE-42505777690F}" destId="{DEF2D206-2AE0-42AC-BDB8-AB3F53B97ABB}" srcOrd="1" destOrd="0" parTransId="{6203551A-1536-46B4-A3D5-F0F7562BB1C5}" sibTransId="{7E227A4F-5F53-49B3-88B7-6E926EDFD086}"/>
    <dgm:cxn modelId="{92C56A66-AEE9-424C-85CF-38B07537204F}" srcId="{283B02E7-58D6-45B7-9EBE-42505777690F}" destId="{CF67A8F7-1566-4D3D-9093-68CB30F25C84}" srcOrd="0" destOrd="0" parTransId="{3DCE762C-0E97-4384-9867-CB6A8E584601}" sibTransId="{AE73166B-34D2-46EE-9B61-5CABF9E32733}"/>
    <dgm:cxn modelId="{1FFA4B9B-3E9D-4DE6-8DFE-732294A34374}" type="presOf" srcId="{CF67A8F7-1566-4D3D-9093-68CB30F25C84}" destId="{7DD6A9D8-D716-48CF-BEB1-913EF55708E7}" srcOrd="0" destOrd="0" presId="urn:microsoft.com/office/officeart/2005/8/layout/chevron1"/>
    <dgm:cxn modelId="{B07E559E-1755-456B-A44D-850135DF6DE1}" type="presOf" srcId="{DEF2D206-2AE0-42AC-BDB8-AB3F53B97ABB}" destId="{4739E71D-FAA4-41F2-A627-7659D08D2DFA}" srcOrd="0" destOrd="0" presId="urn:microsoft.com/office/officeart/2005/8/layout/chevron1"/>
    <dgm:cxn modelId="{41B872FB-C574-4638-955F-D5B3A1E02B33}" type="presParOf" srcId="{1E3B02E8-54DE-4AD4-A502-8BBC94766A5D}" destId="{7DD6A9D8-D716-48CF-BEB1-913EF55708E7}" srcOrd="0" destOrd="0" presId="urn:microsoft.com/office/officeart/2005/8/layout/chevron1"/>
    <dgm:cxn modelId="{52DD17BE-0B11-4E85-BCA3-0CEB77E393AD}" type="presParOf" srcId="{1E3B02E8-54DE-4AD4-A502-8BBC94766A5D}" destId="{BA2101F4-431D-431D-8526-404BBBEF583A}" srcOrd="1" destOrd="0" presId="urn:microsoft.com/office/officeart/2005/8/layout/chevron1"/>
    <dgm:cxn modelId="{755A0AFA-4C2B-4AB2-B682-37C7861E99B1}" type="presParOf" srcId="{1E3B02E8-54DE-4AD4-A502-8BBC94766A5D}" destId="{4739E71D-FAA4-41F2-A627-7659D08D2DFA}" srcOrd="2" destOrd="0" presId="urn:microsoft.com/office/officeart/2005/8/layout/chevron1"/>
    <dgm:cxn modelId="{5AFCC50E-7FFF-40DD-9738-733B505370A2}" type="presParOf" srcId="{1E3B02E8-54DE-4AD4-A502-8BBC94766A5D}" destId="{B31774B1-6485-4315-8063-920CAB14DA51}" srcOrd="3" destOrd="0" presId="urn:microsoft.com/office/officeart/2005/8/layout/chevron1"/>
    <dgm:cxn modelId="{BE7F75A5-BFB9-4C50-A09F-39592B72197C}" type="presParOf" srcId="{1E3B02E8-54DE-4AD4-A502-8BBC94766A5D}" destId="{D0F86775-C08D-4E52-BA52-79190C9CF96A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83B02E7-58D6-45B7-9EBE-42505777690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CF67A8F7-1566-4D3D-9093-68CB30F25C84}">
      <dgm:prSet phldrT="[Tekst]"/>
      <dgm:spPr/>
      <dgm:t>
        <a:bodyPr/>
        <a:lstStyle/>
        <a:p>
          <a:r>
            <a:rPr lang="pl-PL" dirty="0" smtClean="0"/>
            <a:t>Model biznesu</a:t>
          </a:r>
          <a:endParaRPr lang="en-US" dirty="0"/>
        </a:p>
      </dgm:t>
    </dgm:pt>
    <dgm:pt modelId="{3DCE762C-0E97-4384-9867-CB6A8E584601}" type="parTrans" cxnId="{92C56A66-AEE9-424C-85CF-38B07537204F}">
      <dgm:prSet/>
      <dgm:spPr/>
      <dgm:t>
        <a:bodyPr/>
        <a:lstStyle/>
        <a:p>
          <a:endParaRPr lang="en-US"/>
        </a:p>
      </dgm:t>
    </dgm:pt>
    <dgm:pt modelId="{AE73166B-34D2-46EE-9B61-5CABF9E32733}" type="sibTrans" cxnId="{92C56A66-AEE9-424C-85CF-38B07537204F}">
      <dgm:prSet/>
      <dgm:spPr/>
      <dgm:t>
        <a:bodyPr/>
        <a:lstStyle/>
        <a:p>
          <a:endParaRPr lang="en-US"/>
        </a:p>
      </dgm:t>
    </dgm:pt>
    <dgm:pt modelId="{DEF2D206-2AE0-42AC-BDB8-AB3F53B97ABB}">
      <dgm:prSet phldrT="[Tekst]"/>
      <dgm:spPr/>
      <dgm:t>
        <a:bodyPr/>
        <a:lstStyle/>
        <a:p>
          <a:r>
            <a:rPr lang="pl-PL" dirty="0" smtClean="0"/>
            <a:t>Konstrukcja transakcji</a:t>
          </a:r>
          <a:endParaRPr lang="en-US" dirty="0"/>
        </a:p>
      </dgm:t>
    </dgm:pt>
    <dgm:pt modelId="{6203551A-1536-46B4-A3D5-F0F7562BB1C5}" type="parTrans" cxnId="{D08DCF64-19C0-4CD0-ABA1-D3C7D525EDBA}">
      <dgm:prSet/>
      <dgm:spPr/>
      <dgm:t>
        <a:bodyPr/>
        <a:lstStyle/>
        <a:p>
          <a:endParaRPr lang="en-US"/>
        </a:p>
      </dgm:t>
    </dgm:pt>
    <dgm:pt modelId="{7E227A4F-5F53-49B3-88B7-6E926EDFD086}" type="sibTrans" cxnId="{D08DCF64-19C0-4CD0-ABA1-D3C7D525EDBA}">
      <dgm:prSet/>
      <dgm:spPr/>
      <dgm:t>
        <a:bodyPr/>
        <a:lstStyle/>
        <a:p>
          <a:endParaRPr lang="en-US"/>
        </a:p>
      </dgm:t>
    </dgm:pt>
    <dgm:pt modelId="{C9E3D630-8608-41AE-9CBC-70D4AA27D439}">
      <dgm:prSet phldrT="[Tekst]"/>
      <dgm:spPr/>
      <dgm:t>
        <a:bodyPr/>
        <a:lstStyle/>
        <a:p>
          <a:r>
            <a:rPr lang="pl-PL" dirty="0" smtClean="0"/>
            <a:t>Cena</a:t>
          </a:r>
          <a:endParaRPr lang="en-US" dirty="0"/>
        </a:p>
      </dgm:t>
    </dgm:pt>
    <dgm:pt modelId="{E6B4E2F4-7037-4706-94E3-C7582D6517E9}" type="parTrans" cxnId="{977789D8-CAC6-4BDF-9729-E52DFC7D7464}">
      <dgm:prSet/>
      <dgm:spPr/>
      <dgm:t>
        <a:bodyPr/>
        <a:lstStyle/>
        <a:p>
          <a:endParaRPr lang="en-US"/>
        </a:p>
      </dgm:t>
    </dgm:pt>
    <dgm:pt modelId="{A86BE889-5CEB-4254-83D4-2EB5D2332621}" type="sibTrans" cxnId="{977789D8-CAC6-4BDF-9729-E52DFC7D7464}">
      <dgm:prSet/>
      <dgm:spPr/>
      <dgm:t>
        <a:bodyPr/>
        <a:lstStyle/>
        <a:p>
          <a:endParaRPr lang="en-US"/>
        </a:p>
      </dgm:t>
    </dgm:pt>
    <dgm:pt modelId="{1E3B02E8-54DE-4AD4-A502-8BBC94766A5D}" type="pres">
      <dgm:prSet presAssocID="{283B02E7-58D6-45B7-9EBE-42505777690F}" presName="Name0" presStyleCnt="0">
        <dgm:presLayoutVars>
          <dgm:dir/>
          <dgm:animLvl val="lvl"/>
          <dgm:resizeHandles val="exact"/>
        </dgm:presLayoutVars>
      </dgm:prSet>
      <dgm:spPr/>
    </dgm:pt>
    <dgm:pt modelId="{7DD6A9D8-D716-48CF-BEB1-913EF55708E7}" type="pres">
      <dgm:prSet presAssocID="{CF67A8F7-1566-4D3D-9093-68CB30F25C84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2101F4-431D-431D-8526-404BBBEF583A}" type="pres">
      <dgm:prSet presAssocID="{AE73166B-34D2-46EE-9B61-5CABF9E32733}" presName="parTxOnlySpace" presStyleCnt="0"/>
      <dgm:spPr/>
    </dgm:pt>
    <dgm:pt modelId="{4739E71D-FAA4-41F2-A627-7659D08D2DFA}" type="pres">
      <dgm:prSet presAssocID="{DEF2D206-2AE0-42AC-BDB8-AB3F53B97ABB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1774B1-6485-4315-8063-920CAB14DA51}" type="pres">
      <dgm:prSet presAssocID="{7E227A4F-5F53-49B3-88B7-6E926EDFD086}" presName="parTxOnlySpace" presStyleCnt="0"/>
      <dgm:spPr/>
    </dgm:pt>
    <dgm:pt modelId="{D0F86775-C08D-4E52-BA52-79190C9CF96A}" type="pres">
      <dgm:prSet presAssocID="{C9E3D630-8608-41AE-9CBC-70D4AA27D439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7789D8-CAC6-4BDF-9729-E52DFC7D7464}" srcId="{283B02E7-58D6-45B7-9EBE-42505777690F}" destId="{C9E3D630-8608-41AE-9CBC-70D4AA27D439}" srcOrd="2" destOrd="0" parTransId="{E6B4E2F4-7037-4706-94E3-C7582D6517E9}" sibTransId="{A86BE889-5CEB-4254-83D4-2EB5D2332621}"/>
    <dgm:cxn modelId="{99F150E4-2440-467B-BC03-46B7432A5FFF}" type="presOf" srcId="{CF67A8F7-1566-4D3D-9093-68CB30F25C84}" destId="{7DD6A9D8-D716-48CF-BEB1-913EF55708E7}" srcOrd="0" destOrd="0" presId="urn:microsoft.com/office/officeart/2005/8/layout/chevron1"/>
    <dgm:cxn modelId="{7A22F73B-12F6-4DF8-A399-4AD398A206AB}" type="presOf" srcId="{C9E3D630-8608-41AE-9CBC-70D4AA27D439}" destId="{D0F86775-C08D-4E52-BA52-79190C9CF96A}" srcOrd="0" destOrd="0" presId="urn:microsoft.com/office/officeart/2005/8/layout/chevron1"/>
    <dgm:cxn modelId="{3A46F65F-E41B-4D86-9E3F-5EEBBD12C669}" type="presOf" srcId="{283B02E7-58D6-45B7-9EBE-42505777690F}" destId="{1E3B02E8-54DE-4AD4-A502-8BBC94766A5D}" srcOrd="0" destOrd="0" presId="urn:microsoft.com/office/officeart/2005/8/layout/chevron1"/>
    <dgm:cxn modelId="{0E1595DD-47BF-4407-B925-EED3E0F50CEF}" type="presOf" srcId="{DEF2D206-2AE0-42AC-BDB8-AB3F53B97ABB}" destId="{4739E71D-FAA4-41F2-A627-7659D08D2DFA}" srcOrd="0" destOrd="0" presId="urn:microsoft.com/office/officeart/2005/8/layout/chevron1"/>
    <dgm:cxn modelId="{D08DCF64-19C0-4CD0-ABA1-D3C7D525EDBA}" srcId="{283B02E7-58D6-45B7-9EBE-42505777690F}" destId="{DEF2D206-2AE0-42AC-BDB8-AB3F53B97ABB}" srcOrd="1" destOrd="0" parTransId="{6203551A-1536-46B4-A3D5-F0F7562BB1C5}" sibTransId="{7E227A4F-5F53-49B3-88B7-6E926EDFD086}"/>
    <dgm:cxn modelId="{92C56A66-AEE9-424C-85CF-38B07537204F}" srcId="{283B02E7-58D6-45B7-9EBE-42505777690F}" destId="{CF67A8F7-1566-4D3D-9093-68CB30F25C84}" srcOrd="0" destOrd="0" parTransId="{3DCE762C-0E97-4384-9867-CB6A8E584601}" sibTransId="{AE73166B-34D2-46EE-9B61-5CABF9E32733}"/>
    <dgm:cxn modelId="{58F8168D-4187-4753-B0C4-C49664DE086C}" type="presParOf" srcId="{1E3B02E8-54DE-4AD4-A502-8BBC94766A5D}" destId="{7DD6A9D8-D716-48CF-BEB1-913EF55708E7}" srcOrd="0" destOrd="0" presId="urn:microsoft.com/office/officeart/2005/8/layout/chevron1"/>
    <dgm:cxn modelId="{0B17637A-EEDE-44A2-BF4D-E39B1EF9BCA9}" type="presParOf" srcId="{1E3B02E8-54DE-4AD4-A502-8BBC94766A5D}" destId="{BA2101F4-431D-431D-8526-404BBBEF583A}" srcOrd="1" destOrd="0" presId="urn:microsoft.com/office/officeart/2005/8/layout/chevron1"/>
    <dgm:cxn modelId="{5333B1A7-6C0E-4A56-82E1-AF65AE6C0376}" type="presParOf" srcId="{1E3B02E8-54DE-4AD4-A502-8BBC94766A5D}" destId="{4739E71D-FAA4-41F2-A627-7659D08D2DFA}" srcOrd="2" destOrd="0" presId="urn:microsoft.com/office/officeart/2005/8/layout/chevron1"/>
    <dgm:cxn modelId="{E0815DE3-1060-4779-810B-0BB3F42A9711}" type="presParOf" srcId="{1E3B02E8-54DE-4AD4-A502-8BBC94766A5D}" destId="{B31774B1-6485-4315-8063-920CAB14DA51}" srcOrd="3" destOrd="0" presId="urn:microsoft.com/office/officeart/2005/8/layout/chevron1"/>
    <dgm:cxn modelId="{2907D094-B27A-4700-AE4A-F16F771A71D2}" type="presParOf" srcId="{1E3B02E8-54DE-4AD4-A502-8BBC94766A5D}" destId="{D0F86775-C08D-4E52-BA52-79190C9CF96A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EAD658A-70F8-488E-A6AD-699ADB0DA22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CBDFB9D-3669-44F7-9270-8F4861DF2F34}">
      <dgm:prSet phldrT="[Tekst]" custT="1"/>
      <dgm:spPr/>
      <dgm:t>
        <a:bodyPr/>
        <a:lstStyle/>
        <a:p>
          <a:r>
            <a:rPr lang="pl-PL" sz="1500" dirty="0" smtClean="0"/>
            <a:t>Rynek</a:t>
          </a:r>
          <a:endParaRPr lang="en-US" sz="1500" dirty="0"/>
        </a:p>
      </dgm:t>
    </dgm:pt>
    <dgm:pt modelId="{60554C43-E5B2-4BD9-8508-851FE3532C0B}" type="parTrans" cxnId="{777E54AA-8961-44B6-9FE6-6D73918C50DE}">
      <dgm:prSet/>
      <dgm:spPr/>
      <dgm:t>
        <a:bodyPr/>
        <a:lstStyle/>
        <a:p>
          <a:endParaRPr lang="en-US"/>
        </a:p>
      </dgm:t>
    </dgm:pt>
    <dgm:pt modelId="{33B0C592-A076-4516-8C4A-30DDBDBAC3CE}" type="sibTrans" cxnId="{777E54AA-8961-44B6-9FE6-6D73918C50DE}">
      <dgm:prSet/>
      <dgm:spPr/>
      <dgm:t>
        <a:bodyPr/>
        <a:lstStyle/>
        <a:p>
          <a:endParaRPr lang="en-US"/>
        </a:p>
      </dgm:t>
    </dgm:pt>
    <dgm:pt modelId="{B5949716-06D7-47A5-ABD8-10C305A62B54}">
      <dgm:prSet phldrT="[Tekst]" custT="1"/>
      <dgm:spPr/>
      <dgm:t>
        <a:bodyPr/>
        <a:lstStyle/>
        <a:p>
          <a:r>
            <a:rPr lang="pl-PL" sz="1500" dirty="0" smtClean="0"/>
            <a:t>Produkt / usługa</a:t>
          </a:r>
        </a:p>
      </dgm:t>
    </dgm:pt>
    <dgm:pt modelId="{41237B14-161C-461A-A775-36540118BB0F}" type="parTrans" cxnId="{12B5B9A9-15D5-48A5-A271-5FF74BF42CE0}">
      <dgm:prSet/>
      <dgm:spPr/>
      <dgm:t>
        <a:bodyPr/>
        <a:lstStyle/>
        <a:p>
          <a:endParaRPr lang="en-US"/>
        </a:p>
      </dgm:t>
    </dgm:pt>
    <dgm:pt modelId="{96DD9D71-DC36-4B2E-8BB3-347D0C9FAC96}" type="sibTrans" cxnId="{12B5B9A9-15D5-48A5-A271-5FF74BF42CE0}">
      <dgm:prSet/>
      <dgm:spPr/>
      <dgm:t>
        <a:bodyPr/>
        <a:lstStyle/>
        <a:p>
          <a:endParaRPr lang="en-US"/>
        </a:p>
      </dgm:t>
    </dgm:pt>
    <dgm:pt modelId="{C03A439F-EF22-4301-91F8-84CF1840FDE2}">
      <dgm:prSet phldrT="[Tekst]" custT="1"/>
      <dgm:spPr/>
      <dgm:t>
        <a:bodyPr/>
        <a:lstStyle/>
        <a:p>
          <a:r>
            <a:rPr lang="pl-PL" sz="1500" dirty="0" smtClean="0"/>
            <a:t>Cechy</a:t>
          </a:r>
          <a:endParaRPr lang="en-US" sz="1500" dirty="0"/>
        </a:p>
      </dgm:t>
    </dgm:pt>
    <dgm:pt modelId="{12E670DD-2CD1-49B6-8521-79815608049B}" type="parTrans" cxnId="{0BF7A80D-05F6-4A06-ABB0-5120B9D4671B}">
      <dgm:prSet/>
      <dgm:spPr/>
      <dgm:t>
        <a:bodyPr/>
        <a:lstStyle/>
        <a:p>
          <a:endParaRPr lang="en-US"/>
        </a:p>
      </dgm:t>
    </dgm:pt>
    <dgm:pt modelId="{85EAE926-894B-4BF4-8A28-4C16FA3ED106}" type="sibTrans" cxnId="{0BF7A80D-05F6-4A06-ABB0-5120B9D4671B}">
      <dgm:prSet/>
      <dgm:spPr/>
      <dgm:t>
        <a:bodyPr/>
        <a:lstStyle/>
        <a:p>
          <a:endParaRPr lang="en-US"/>
        </a:p>
      </dgm:t>
    </dgm:pt>
    <dgm:pt modelId="{854C89B3-7B8A-4B43-9F18-A9D270E6AA55}">
      <dgm:prSet phldrT="[Tekst]" custT="1"/>
      <dgm:spPr/>
      <dgm:t>
        <a:bodyPr/>
        <a:lstStyle/>
        <a:p>
          <a:r>
            <a:rPr lang="pl-PL" sz="1500" dirty="0" smtClean="0"/>
            <a:t>Wielkość</a:t>
          </a:r>
          <a:endParaRPr lang="en-US" sz="1500" dirty="0"/>
        </a:p>
      </dgm:t>
    </dgm:pt>
    <dgm:pt modelId="{47B7129C-5D1D-47CA-B1A2-80BEDCBDA131}" type="parTrans" cxnId="{6FFD0BD2-10E4-4E94-8AA5-9F5D58D71CF9}">
      <dgm:prSet/>
      <dgm:spPr/>
      <dgm:t>
        <a:bodyPr/>
        <a:lstStyle/>
        <a:p>
          <a:endParaRPr lang="en-US"/>
        </a:p>
      </dgm:t>
    </dgm:pt>
    <dgm:pt modelId="{3371BE75-1C62-4FBA-9337-7B7D9D3964C8}" type="sibTrans" cxnId="{6FFD0BD2-10E4-4E94-8AA5-9F5D58D71CF9}">
      <dgm:prSet/>
      <dgm:spPr/>
      <dgm:t>
        <a:bodyPr/>
        <a:lstStyle/>
        <a:p>
          <a:endParaRPr lang="en-US"/>
        </a:p>
      </dgm:t>
    </dgm:pt>
    <dgm:pt modelId="{C94C03D8-C50C-468B-9F72-8CDF92F8EED1}">
      <dgm:prSet phldrT="[Tekst]" custT="1"/>
      <dgm:spPr/>
      <dgm:t>
        <a:bodyPr/>
        <a:lstStyle/>
        <a:p>
          <a:r>
            <a:rPr lang="pl-PL" sz="1500" dirty="0" smtClean="0"/>
            <a:t>CAGR</a:t>
          </a:r>
          <a:endParaRPr lang="en-US" sz="1500" dirty="0"/>
        </a:p>
      </dgm:t>
    </dgm:pt>
    <dgm:pt modelId="{27D96F05-B99D-4E7F-B8F9-C17D2596FDC4}" type="parTrans" cxnId="{25106386-18E8-4143-9850-09915E103D08}">
      <dgm:prSet/>
      <dgm:spPr/>
      <dgm:t>
        <a:bodyPr/>
        <a:lstStyle/>
        <a:p>
          <a:endParaRPr lang="en-US"/>
        </a:p>
      </dgm:t>
    </dgm:pt>
    <dgm:pt modelId="{808A4C6F-DAAD-4499-B701-9E112DF6C160}" type="sibTrans" cxnId="{25106386-18E8-4143-9850-09915E103D08}">
      <dgm:prSet/>
      <dgm:spPr/>
      <dgm:t>
        <a:bodyPr/>
        <a:lstStyle/>
        <a:p>
          <a:endParaRPr lang="en-US"/>
        </a:p>
      </dgm:t>
    </dgm:pt>
    <dgm:pt modelId="{D79F089A-C38F-4A7F-87C0-BF8D53BE8088}">
      <dgm:prSet phldrT="[Tekst]" custT="1"/>
      <dgm:spPr/>
      <dgm:t>
        <a:bodyPr/>
        <a:lstStyle/>
        <a:p>
          <a:r>
            <a:rPr lang="pl-PL" sz="1500" dirty="0" smtClean="0"/>
            <a:t>Konkurencja</a:t>
          </a:r>
          <a:endParaRPr lang="en-US" sz="1500" dirty="0"/>
        </a:p>
      </dgm:t>
    </dgm:pt>
    <dgm:pt modelId="{9F546F79-15FC-4B6B-91A5-70855A2A0969}" type="parTrans" cxnId="{FBFABAE5-663D-4F4E-9A26-18E4ABF09B8F}">
      <dgm:prSet/>
      <dgm:spPr/>
      <dgm:t>
        <a:bodyPr/>
        <a:lstStyle/>
        <a:p>
          <a:endParaRPr lang="en-US"/>
        </a:p>
      </dgm:t>
    </dgm:pt>
    <dgm:pt modelId="{F459942A-9A79-4D86-95CC-28CCF34DD94A}" type="sibTrans" cxnId="{FBFABAE5-663D-4F4E-9A26-18E4ABF09B8F}">
      <dgm:prSet/>
      <dgm:spPr/>
      <dgm:t>
        <a:bodyPr/>
        <a:lstStyle/>
        <a:p>
          <a:endParaRPr lang="en-US"/>
        </a:p>
      </dgm:t>
    </dgm:pt>
    <dgm:pt modelId="{2781492B-D051-4189-86B3-2F5E3873C16F}">
      <dgm:prSet phldrT="[Tekst]" custT="1"/>
      <dgm:spPr/>
      <dgm:t>
        <a:bodyPr/>
        <a:lstStyle/>
        <a:p>
          <a:r>
            <a:rPr lang="pl-PL" sz="1500" dirty="0" smtClean="0"/>
            <a:t>Bariery wejścia /rentowności/</a:t>
          </a:r>
          <a:endParaRPr lang="en-US" sz="1500" dirty="0"/>
        </a:p>
      </dgm:t>
    </dgm:pt>
    <dgm:pt modelId="{1673691C-FD6B-492B-A867-4479D58EBC1F}" type="parTrans" cxnId="{300A2FD4-417A-43ED-85F4-C7A8D283072E}">
      <dgm:prSet/>
      <dgm:spPr/>
      <dgm:t>
        <a:bodyPr/>
        <a:lstStyle/>
        <a:p>
          <a:endParaRPr lang="en-US"/>
        </a:p>
      </dgm:t>
    </dgm:pt>
    <dgm:pt modelId="{81D52DE4-1E2F-4CDA-B0D3-2391EDEC8377}" type="sibTrans" cxnId="{300A2FD4-417A-43ED-85F4-C7A8D283072E}">
      <dgm:prSet/>
      <dgm:spPr/>
      <dgm:t>
        <a:bodyPr/>
        <a:lstStyle/>
        <a:p>
          <a:endParaRPr lang="en-US"/>
        </a:p>
      </dgm:t>
    </dgm:pt>
    <dgm:pt modelId="{5D49634A-16CC-4970-9230-904D09628D2A}">
      <dgm:prSet phldrT="[Tekst]" custT="1"/>
      <dgm:spPr/>
      <dgm:t>
        <a:bodyPr/>
        <a:lstStyle/>
        <a:p>
          <a:r>
            <a:rPr lang="pl-PL" sz="1500" dirty="0" smtClean="0"/>
            <a:t>Dystrybucja</a:t>
          </a:r>
          <a:endParaRPr lang="en-US" sz="1500" dirty="0"/>
        </a:p>
      </dgm:t>
    </dgm:pt>
    <dgm:pt modelId="{431E4516-1D6A-4329-973D-250CD1837CCD}" type="parTrans" cxnId="{BFAF3C96-67F6-4B00-AB82-CD39F485799B}">
      <dgm:prSet/>
      <dgm:spPr/>
      <dgm:t>
        <a:bodyPr/>
        <a:lstStyle/>
        <a:p>
          <a:endParaRPr lang="en-US"/>
        </a:p>
      </dgm:t>
    </dgm:pt>
    <dgm:pt modelId="{B90A22AF-C73F-4933-9E09-A33B93B6C5DB}" type="sibTrans" cxnId="{BFAF3C96-67F6-4B00-AB82-CD39F485799B}">
      <dgm:prSet/>
      <dgm:spPr/>
      <dgm:t>
        <a:bodyPr/>
        <a:lstStyle/>
        <a:p>
          <a:endParaRPr lang="en-US"/>
        </a:p>
      </dgm:t>
    </dgm:pt>
    <dgm:pt modelId="{CC441E2F-A9DA-4780-A3F7-656BC4D811C8}">
      <dgm:prSet phldrT="[Tekst]" custT="1"/>
      <dgm:spPr/>
      <dgm:t>
        <a:bodyPr/>
        <a:lstStyle/>
        <a:p>
          <a:r>
            <a:rPr lang="pl-PL" sz="1500" dirty="0" smtClean="0"/>
            <a:t>Klient</a:t>
          </a:r>
          <a:endParaRPr lang="en-US" sz="1500" dirty="0"/>
        </a:p>
      </dgm:t>
    </dgm:pt>
    <dgm:pt modelId="{C6F2B158-A9BC-4418-B027-FD7E0CA925C8}" type="parTrans" cxnId="{523951A8-6AB7-4DD3-ADB2-CB275CB0F035}">
      <dgm:prSet/>
      <dgm:spPr/>
      <dgm:t>
        <a:bodyPr/>
        <a:lstStyle/>
        <a:p>
          <a:endParaRPr lang="en-US"/>
        </a:p>
      </dgm:t>
    </dgm:pt>
    <dgm:pt modelId="{E55C14DB-C587-4756-9EFB-DD69F2167E32}" type="sibTrans" cxnId="{523951A8-6AB7-4DD3-ADB2-CB275CB0F035}">
      <dgm:prSet/>
      <dgm:spPr/>
      <dgm:t>
        <a:bodyPr/>
        <a:lstStyle/>
        <a:p>
          <a:endParaRPr lang="en-US"/>
        </a:p>
      </dgm:t>
    </dgm:pt>
    <dgm:pt modelId="{F81E7DD7-3332-4062-9C9D-CCCC4D075F53}">
      <dgm:prSet phldrT="[Tekst]" custT="1"/>
      <dgm:spPr/>
      <dgm:t>
        <a:bodyPr/>
        <a:lstStyle/>
        <a:p>
          <a:r>
            <a:rPr lang="pl-PL" sz="1500" dirty="0" smtClean="0"/>
            <a:t>Jak do niego dotrzemy</a:t>
          </a:r>
          <a:endParaRPr lang="en-US" sz="1500" dirty="0"/>
        </a:p>
      </dgm:t>
    </dgm:pt>
    <dgm:pt modelId="{037390D2-62EB-4E2C-B124-0C7BD5481646}" type="parTrans" cxnId="{F1762289-8D92-49DA-AFC2-D94E6622C4B0}">
      <dgm:prSet/>
      <dgm:spPr/>
      <dgm:t>
        <a:bodyPr/>
        <a:lstStyle/>
        <a:p>
          <a:endParaRPr lang="en-US"/>
        </a:p>
      </dgm:t>
    </dgm:pt>
    <dgm:pt modelId="{EEBA4DBE-E0EC-427E-9A62-E4BDBBF29FE2}" type="sibTrans" cxnId="{F1762289-8D92-49DA-AFC2-D94E6622C4B0}">
      <dgm:prSet/>
      <dgm:spPr/>
      <dgm:t>
        <a:bodyPr/>
        <a:lstStyle/>
        <a:p>
          <a:endParaRPr lang="en-US"/>
        </a:p>
      </dgm:t>
    </dgm:pt>
    <dgm:pt modelId="{78792E6B-C35A-4E9D-B0E9-7F7CDBCD570C}">
      <dgm:prSet phldrT="[Tekst]" custT="1"/>
      <dgm:spPr/>
      <dgm:t>
        <a:bodyPr/>
        <a:lstStyle/>
        <a:p>
          <a:r>
            <a:rPr lang="pl-PL" sz="1500" dirty="0" smtClean="0"/>
            <a:t>Wiarygodność</a:t>
          </a:r>
          <a:endParaRPr lang="en-US" sz="1500" dirty="0"/>
        </a:p>
      </dgm:t>
    </dgm:pt>
    <dgm:pt modelId="{4AF19AB9-ACC2-4220-95CB-9695A3E9AACF}" type="parTrans" cxnId="{1A12DA6C-8FA5-4120-8584-F1635BCD89FB}">
      <dgm:prSet/>
      <dgm:spPr/>
      <dgm:t>
        <a:bodyPr/>
        <a:lstStyle/>
        <a:p>
          <a:endParaRPr lang="en-US"/>
        </a:p>
      </dgm:t>
    </dgm:pt>
    <dgm:pt modelId="{C956BBC9-459C-4CA6-9BB9-E893BDA2EF48}" type="sibTrans" cxnId="{1A12DA6C-8FA5-4120-8584-F1635BCD89FB}">
      <dgm:prSet/>
      <dgm:spPr/>
      <dgm:t>
        <a:bodyPr/>
        <a:lstStyle/>
        <a:p>
          <a:endParaRPr lang="en-US"/>
        </a:p>
      </dgm:t>
    </dgm:pt>
    <dgm:pt modelId="{93864C3D-A00D-46C8-B56A-ADEE71D3CE1E}">
      <dgm:prSet phldrT="[Tekst]" custT="1"/>
      <dgm:spPr/>
      <dgm:t>
        <a:bodyPr/>
        <a:lstStyle/>
        <a:p>
          <a:r>
            <a:rPr lang="pl-PL" sz="1500" dirty="0" smtClean="0"/>
            <a:t>Finanse – historia i prognozy</a:t>
          </a:r>
          <a:endParaRPr lang="en-US" sz="1500" dirty="0"/>
        </a:p>
      </dgm:t>
    </dgm:pt>
    <dgm:pt modelId="{7B5A6A2D-9588-4F45-9E67-40ADEE8F5EE0}" type="parTrans" cxnId="{F25CF1EE-C273-43D2-86FC-59E289E86BE5}">
      <dgm:prSet/>
      <dgm:spPr/>
      <dgm:t>
        <a:bodyPr/>
        <a:lstStyle/>
        <a:p>
          <a:endParaRPr lang="en-US"/>
        </a:p>
      </dgm:t>
    </dgm:pt>
    <dgm:pt modelId="{BF06A54F-A0BC-4807-9CCC-A86C3B61AAE6}" type="sibTrans" cxnId="{F25CF1EE-C273-43D2-86FC-59E289E86BE5}">
      <dgm:prSet/>
      <dgm:spPr/>
      <dgm:t>
        <a:bodyPr/>
        <a:lstStyle/>
        <a:p>
          <a:endParaRPr lang="en-US"/>
        </a:p>
      </dgm:t>
    </dgm:pt>
    <dgm:pt modelId="{B6F9B105-8416-412C-A6FD-6ED6A4600FDE}">
      <dgm:prSet phldrT="[Tekst]" custT="1"/>
      <dgm:spPr/>
      <dgm:t>
        <a:bodyPr/>
        <a:lstStyle/>
        <a:p>
          <a:r>
            <a:rPr lang="pl-PL" sz="1500" dirty="0" smtClean="0"/>
            <a:t>Opinia na naszym rynku</a:t>
          </a:r>
          <a:endParaRPr lang="en-US" sz="1500" dirty="0"/>
        </a:p>
      </dgm:t>
    </dgm:pt>
    <dgm:pt modelId="{A6733F91-8D4C-4A3A-B8E5-97ACB914A761}" type="parTrans" cxnId="{AF9C65A2-42E9-4EE5-AB62-03776433CB5A}">
      <dgm:prSet/>
      <dgm:spPr/>
      <dgm:t>
        <a:bodyPr/>
        <a:lstStyle/>
        <a:p>
          <a:endParaRPr lang="en-US"/>
        </a:p>
      </dgm:t>
    </dgm:pt>
    <dgm:pt modelId="{C171A313-EFD5-44D2-BB5E-5D1C1DFEF1D6}" type="sibTrans" cxnId="{AF9C65A2-42E9-4EE5-AB62-03776433CB5A}">
      <dgm:prSet/>
      <dgm:spPr/>
      <dgm:t>
        <a:bodyPr/>
        <a:lstStyle/>
        <a:p>
          <a:endParaRPr lang="en-US"/>
        </a:p>
      </dgm:t>
    </dgm:pt>
    <dgm:pt modelId="{A969C633-17FF-4C53-A9C3-F0FF496888CB}" type="pres">
      <dgm:prSet presAssocID="{CEAD658A-70F8-488E-A6AD-699ADB0DA22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0EEE960-B199-46D4-ACE2-92DE6505029A}" type="pres">
      <dgm:prSet presAssocID="{2CBDFB9D-3669-44F7-9270-8F4861DF2F34}" presName="parentLin" presStyleCnt="0"/>
      <dgm:spPr/>
    </dgm:pt>
    <dgm:pt modelId="{E8D65D0F-F4DA-44F0-9548-ACD4ABC07813}" type="pres">
      <dgm:prSet presAssocID="{2CBDFB9D-3669-44F7-9270-8F4861DF2F34}" presName="parentLeftMargin" presStyleLbl="node1" presStyleIdx="0" presStyleCnt="4"/>
      <dgm:spPr/>
      <dgm:t>
        <a:bodyPr/>
        <a:lstStyle/>
        <a:p>
          <a:endParaRPr lang="pl-PL"/>
        </a:p>
      </dgm:t>
    </dgm:pt>
    <dgm:pt modelId="{BCD86DE7-EC6A-4F04-9FFA-AAAFD4D04D4A}" type="pres">
      <dgm:prSet presAssocID="{2CBDFB9D-3669-44F7-9270-8F4861DF2F3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C6A90FB-8190-473B-9262-70F731B40C8C}" type="pres">
      <dgm:prSet presAssocID="{2CBDFB9D-3669-44F7-9270-8F4861DF2F34}" presName="negativeSpace" presStyleCnt="0"/>
      <dgm:spPr/>
    </dgm:pt>
    <dgm:pt modelId="{B722F8BB-3100-4546-9A19-75E06DFCE03D}" type="pres">
      <dgm:prSet presAssocID="{2CBDFB9D-3669-44F7-9270-8F4861DF2F34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14DF02-E6C6-4DF3-92B9-8F36193C4655}" type="pres">
      <dgm:prSet presAssocID="{33B0C592-A076-4516-8C4A-30DDBDBAC3CE}" presName="spaceBetweenRectangles" presStyleCnt="0"/>
      <dgm:spPr/>
    </dgm:pt>
    <dgm:pt modelId="{811C07A0-04A1-4378-A118-694DE8D67C7F}" type="pres">
      <dgm:prSet presAssocID="{B5949716-06D7-47A5-ABD8-10C305A62B54}" presName="parentLin" presStyleCnt="0"/>
      <dgm:spPr/>
    </dgm:pt>
    <dgm:pt modelId="{25CC2897-BC4D-4EAE-90F3-3719AF6F8C67}" type="pres">
      <dgm:prSet presAssocID="{B5949716-06D7-47A5-ABD8-10C305A62B54}" presName="parentLeftMargin" presStyleLbl="node1" presStyleIdx="0" presStyleCnt="4"/>
      <dgm:spPr/>
      <dgm:t>
        <a:bodyPr/>
        <a:lstStyle/>
        <a:p>
          <a:endParaRPr lang="pl-PL"/>
        </a:p>
      </dgm:t>
    </dgm:pt>
    <dgm:pt modelId="{04F1BCBD-D566-42E3-8199-70775403D9B8}" type="pres">
      <dgm:prSet presAssocID="{B5949716-06D7-47A5-ABD8-10C305A62B54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7B8F22-F4DE-4F6D-B320-7641FA9B03CA}" type="pres">
      <dgm:prSet presAssocID="{B5949716-06D7-47A5-ABD8-10C305A62B54}" presName="negativeSpace" presStyleCnt="0"/>
      <dgm:spPr/>
    </dgm:pt>
    <dgm:pt modelId="{64BDA89C-B521-42C7-ADDE-0ED88A3C754D}" type="pres">
      <dgm:prSet presAssocID="{B5949716-06D7-47A5-ABD8-10C305A62B54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6D6DAC-445B-429B-AC95-EBEEBF9DD469}" type="pres">
      <dgm:prSet presAssocID="{96DD9D71-DC36-4B2E-8BB3-347D0C9FAC96}" presName="spaceBetweenRectangles" presStyleCnt="0"/>
      <dgm:spPr/>
    </dgm:pt>
    <dgm:pt modelId="{57761AFD-479F-4A20-B906-47B57B65D324}" type="pres">
      <dgm:prSet presAssocID="{CC441E2F-A9DA-4780-A3F7-656BC4D811C8}" presName="parentLin" presStyleCnt="0"/>
      <dgm:spPr/>
    </dgm:pt>
    <dgm:pt modelId="{568FDB11-8F05-42E8-AE42-7EF1377B4031}" type="pres">
      <dgm:prSet presAssocID="{CC441E2F-A9DA-4780-A3F7-656BC4D811C8}" presName="parentLeftMargin" presStyleLbl="node1" presStyleIdx="1" presStyleCnt="4"/>
      <dgm:spPr/>
      <dgm:t>
        <a:bodyPr/>
        <a:lstStyle/>
        <a:p>
          <a:endParaRPr lang="pl-PL"/>
        </a:p>
      </dgm:t>
    </dgm:pt>
    <dgm:pt modelId="{B75D070C-732C-4DE1-856D-4692178B1BCB}" type="pres">
      <dgm:prSet presAssocID="{CC441E2F-A9DA-4780-A3F7-656BC4D811C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612C2ED-C0CA-49F7-87EF-9CC8E3D446D5}" type="pres">
      <dgm:prSet presAssocID="{CC441E2F-A9DA-4780-A3F7-656BC4D811C8}" presName="negativeSpace" presStyleCnt="0"/>
      <dgm:spPr/>
    </dgm:pt>
    <dgm:pt modelId="{F40563CA-C0B7-4CF0-B889-AAD0CB574058}" type="pres">
      <dgm:prSet presAssocID="{CC441E2F-A9DA-4780-A3F7-656BC4D811C8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3F8C26-11C6-4E5C-9962-54405C1D7DC3}" type="pres">
      <dgm:prSet presAssocID="{E55C14DB-C587-4756-9EFB-DD69F2167E32}" presName="spaceBetweenRectangles" presStyleCnt="0"/>
      <dgm:spPr/>
    </dgm:pt>
    <dgm:pt modelId="{B1586B72-2E91-4C4B-A8A2-435367B035DE}" type="pres">
      <dgm:prSet presAssocID="{78792E6B-C35A-4E9D-B0E9-7F7CDBCD570C}" presName="parentLin" presStyleCnt="0"/>
      <dgm:spPr/>
    </dgm:pt>
    <dgm:pt modelId="{D04BA692-FCF1-4ACD-AFDF-8974A7259B63}" type="pres">
      <dgm:prSet presAssocID="{78792E6B-C35A-4E9D-B0E9-7F7CDBCD570C}" presName="parentLeftMargin" presStyleLbl="node1" presStyleIdx="2" presStyleCnt="4"/>
      <dgm:spPr/>
      <dgm:t>
        <a:bodyPr/>
        <a:lstStyle/>
        <a:p>
          <a:endParaRPr lang="pl-PL"/>
        </a:p>
      </dgm:t>
    </dgm:pt>
    <dgm:pt modelId="{F86163F9-DA58-4F29-82AE-362F80AA1AB0}" type="pres">
      <dgm:prSet presAssocID="{78792E6B-C35A-4E9D-B0E9-7F7CDBCD570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AB6A9B2-AF73-481A-A25F-4C9CEBB1019F}" type="pres">
      <dgm:prSet presAssocID="{78792E6B-C35A-4E9D-B0E9-7F7CDBCD570C}" presName="negativeSpace" presStyleCnt="0"/>
      <dgm:spPr/>
    </dgm:pt>
    <dgm:pt modelId="{AD5E45F3-1823-43B2-9AF0-4A13754BBF76}" type="pres">
      <dgm:prSet presAssocID="{78792E6B-C35A-4E9D-B0E9-7F7CDBCD570C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25CF1EE-C273-43D2-86FC-59E289E86BE5}" srcId="{78792E6B-C35A-4E9D-B0E9-7F7CDBCD570C}" destId="{93864C3D-A00D-46C8-B56A-ADEE71D3CE1E}" srcOrd="0" destOrd="0" parTransId="{7B5A6A2D-9588-4F45-9E67-40ADEE8F5EE0}" sibTransId="{BF06A54F-A0BC-4807-9CCC-A86C3B61AAE6}"/>
    <dgm:cxn modelId="{20504514-C019-4C9B-920B-D452C8812945}" type="presOf" srcId="{93864C3D-A00D-46C8-B56A-ADEE71D3CE1E}" destId="{AD5E45F3-1823-43B2-9AF0-4A13754BBF76}" srcOrd="0" destOrd="0" presId="urn:microsoft.com/office/officeart/2005/8/layout/list1"/>
    <dgm:cxn modelId="{19E3A58C-C475-4C58-A958-A773DFAC894D}" type="presOf" srcId="{B5949716-06D7-47A5-ABD8-10C305A62B54}" destId="{25CC2897-BC4D-4EAE-90F3-3719AF6F8C67}" srcOrd="0" destOrd="0" presId="urn:microsoft.com/office/officeart/2005/8/layout/list1"/>
    <dgm:cxn modelId="{7D77F794-C38D-4C79-8F2E-9A8239897D55}" type="presOf" srcId="{CC441E2F-A9DA-4780-A3F7-656BC4D811C8}" destId="{568FDB11-8F05-42E8-AE42-7EF1377B4031}" srcOrd="0" destOrd="0" presId="urn:microsoft.com/office/officeart/2005/8/layout/list1"/>
    <dgm:cxn modelId="{61D6E281-DC2C-4511-8899-F6988EF37DBE}" type="presOf" srcId="{78792E6B-C35A-4E9D-B0E9-7F7CDBCD570C}" destId="{F86163F9-DA58-4F29-82AE-362F80AA1AB0}" srcOrd="1" destOrd="0" presId="urn:microsoft.com/office/officeart/2005/8/layout/list1"/>
    <dgm:cxn modelId="{1A12DA6C-8FA5-4120-8584-F1635BCD89FB}" srcId="{CEAD658A-70F8-488E-A6AD-699ADB0DA22F}" destId="{78792E6B-C35A-4E9D-B0E9-7F7CDBCD570C}" srcOrd="3" destOrd="0" parTransId="{4AF19AB9-ACC2-4220-95CB-9695A3E9AACF}" sibTransId="{C956BBC9-459C-4CA6-9BB9-E893BDA2EF48}"/>
    <dgm:cxn modelId="{26AD44DB-9417-449E-82A7-E236BF0906EC}" type="presOf" srcId="{5D49634A-16CC-4970-9230-904D09628D2A}" destId="{64BDA89C-B521-42C7-ADDE-0ED88A3C754D}" srcOrd="0" destOrd="1" presId="urn:microsoft.com/office/officeart/2005/8/layout/list1"/>
    <dgm:cxn modelId="{777E54AA-8961-44B6-9FE6-6D73918C50DE}" srcId="{CEAD658A-70F8-488E-A6AD-699ADB0DA22F}" destId="{2CBDFB9D-3669-44F7-9270-8F4861DF2F34}" srcOrd="0" destOrd="0" parTransId="{60554C43-E5B2-4BD9-8508-851FE3532C0B}" sibTransId="{33B0C592-A076-4516-8C4A-30DDBDBAC3CE}"/>
    <dgm:cxn modelId="{5567AB5C-59B8-4D97-8D69-4A3A55713D00}" type="presOf" srcId="{78792E6B-C35A-4E9D-B0E9-7F7CDBCD570C}" destId="{D04BA692-FCF1-4ACD-AFDF-8974A7259B63}" srcOrd="0" destOrd="0" presId="urn:microsoft.com/office/officeart/2005/8/layout/list1"/>
    <dgm:cxn modelId="{25106386-18E8-4143-9850-09915E103D08}" srcId="{2CBDFB9D-3669-44F7-9270-8F4861DF2F34}" destId="{C94C03D8-C50C-468B-9F72-8CDF92F8EED1}" srcOrd="1" destOrd="0" parTransId="{27D96F05-B99D-4E7F-B8F9-C17D2596FDC4}" sibTransId="{808A4C6F-DAAD-4499-B701-9E112DF6C160}"/>
    <dgm:cxn modelId="{0BF7A80D-05F6-4A06-ABB0-5120B9D4671B}" srcId="{B5949716-06D7-47A5-ABD8-10C305A62B54}" destId="{C03A439F-EF22-4301-91F8-84CF1840FDE2}" srcOrd="0" destOrd="0" parTransId="{12E670DD-2CD1-49B6-8521-79815608049B}" sibTransId="{85EAE926-894B-4BF4-8A28-4C16FA3ED106}"/>
    <dgm:cxn modelId="{7E04EA06-BC83-4DBF-8E6B-F40687AB7A75}" type="presOf" srcId="{B5949716-06D7-47A5-ABD8-10C305A62B54}" destId="{04F1BCBD-D566-42E3-8199-70775403D9B8}" srcOrd="1" destOrd="0" presId="urn:microsoft.com/office/officeart/2005/8/layout/list1"/>
    <dgm:cxn modelId="{AAB70B78-31FF-4A3A-8E87-C83B72752663}" type="presOf" srcId="{C94C03D8-C50C-468B-9F72-8CDF92F8EED1}" destId="{B722F8BB-3100-4546-9A19-75E06DFCE03D}" srcOrd="0" destOrd="1" presId="urn:microsoft.com/office/officeart/2005/8/layout/list1"/>
    <dgm:cxn modelId="{E272CB5F-9C42-49F0-9B3A-2BAE31DD0C93}" type="presOf" srcId="{2CBDFB9D-3669-44F7-9270-8F4861DF2F34}" destId="{E8D65D0F-F4DA-44F0-9548-ACD4ABC07813}" srcOrd="0" destOrd="0" presId="urn:microsoft.com/office/officeart/2005/8/layout/list1"/>
    <dgm:cxn modelId="{12B5B9A9-15D5-48A5-A271-5FF74BF42CE0}" srcId="{CEAD658A-70F8-488E-A6AD-699ADB0DA22F}" destId="{B5949716-06D7-47A5-ABD8-10C305A62B54}" srcOrd="1" destOrd="0" parTransId="{41237B14-161C-461A-A775-36540118BB0F}" sibTransId="{96DD9D71-DC36-4B2E-8BB3-347D0C9FAC96}"/>
    <dgm:cxn modelId="{6FFD0BD2-10E4-4E94-8AA5-9F5D58D71CF9}" srcId="{2CBDFB9D-3669-44F7-9270-8F4861DF2F34}" destId="{854C89B3-7B8A-4B43-9F18-A9D270E6AA55}" srcOrd="0" destOrd="0" parTransId="{47B7129C-5D1D-47CA-B1A2-80BEDCBDA131}" sibTransId="{3371BE75-1C62-4FBA-9337-7B7D9D3964C8}"/>
    <dgm:cxn modelId="{523951A8-6AB7-4DD3-ADB2-CB275CB0F035}" srcId="{CEAD658A-70F8-488E-A6AD-699ADB0DA22F}" destId="{CC441E2F-A9DA-4780-A3F7-656BC4D811C8}" srcOrd="2" destOrd="0" parTransId="{C6F2B158-A9BC-4418-B027-FD7E0CA925C8}" sibTransId="{E55C14DB-C587-4756-9EFB-DD69F2167E32}"/>
    <dgm:cxn modelId="{20161B7D-EF47-4E10-9E2E-FC1A7BCCF20A}" type="presOf" srcId="{D79F089A-C38F-4A7F-87C0-BF8D53BE8088}" destId="{B722F8BB-3100-4546-9A19-75E06DFCE03D}" srcOrd="0" destOrd="2" presId="urn:microsoft.com/office/officeart/2005/8/layout/list1"/>
    <dgm:cxn modelId="{AF9C65A2-42E9-4EE5-AB62-03776433CB5A}" srcId="{78792E6B-C35A-4E9D-B0E9-7F7CDBCD570C}" destId="{B6F9B105-8416-412C-A6FD-6ED6A4600FDE}" srcOrd="1" destOrd="0" parTransId="{A6733F91-8D4C-4A3A-B8E5-97ACB914A761}" sibTransId="{C171A313-EFD5-44D2-BB5E-5D1C1DFEF1D6}"/>
    <dgm:cxn modelId="{A6442044-B938-4708-9B68-E0AA44F868BD}" type="presOf" srcId="{B6F9B105-8416-412C-A6FD-6ED6A4600FDE}" destId="{AD5E45F3-1823-43B2-9AF0-4A13754BBF76}" srcOrd="0" destOrd="1" presId="urn:microsoft.com/office/officeart/2005/8/layout/list1"/>
    <dgm:cxn modelId="{D384B2B5-4F0A-473E-9705-204C51BFDDD8}" type="presOf" srcId="{CC441E2F-A9DA-4780-A3F7-656BC4D811C8}" destId="{B75D070C-732C-4DE1-856D-4692178B1BCB}" srcOrd="1" destOrd="0" presId="urn:microsoft.com/office/officeart/2005/8/layout/list1"/>
    <dgm:cxn modelId="{9AA6EA8E-90DC-4786-B828-52CDCE1F21A6}" type="presOf" srcId="{F81E7DD7-3332-4062-9C9D-CCCC4D075F53}" destId="{F40563CA-C0B7-4CF0-B889-AAD0CB574058}" srcOrd="0" destOrd="0" presId="urn:microsoft.com/office/officeart/2005/8/layout/list1"/>
    <dgm:cxn modelId="{FA2A800A-E815-4FCE-87BC-F40F3B954EF3}" type="presOf" srcId="{2CBDFB9D-3669-44F7-9270-8F4861DF2F34}" destId="{BCD86DE7-EC6A-4F04-9FFA-AAAFD4D04D4A}" srcOrd="1" destOrd="0" presId="urn:microsoft.com/office/officeart/2005/8/layout/list1"/>
    <dgm:cxn modelId="{BFAF3C96-67F6-4B00-AB82-CD39F485799B}" srcId="{B5949716-06D7-47A5-ABD8-10C305A62B54}" destId="{5D49634A-16CC-4970-9230-904D09628D2A}" srcOrd="1" destOrd="0" parTransId="{431E4516-1D6A-4329-973D-250CD1837CCD}" sibTransId="{B90A22AF-C73F-4933-9E09-A33B93B6C5DB}"/>
    <dgm:cxn modelId="{29F1FBCA-97F5-42F4-A898-2C306799DC93}" type="presOf" srcId="{CEAD658A-70F8-488E-A6AD-699ADB0DA22F}" destId="{A969C633-17FF-4C53-A9C3-F0FF496888CB}" srcOrd="0" destOrd="0" presId="urn:microsoft.com/office/officeart/2005/8/layout/list1"/>
    <dgm:cxn modelId="{FBFABAE5-663D-4F4E-9A26-18E4ABF09B8F}" srcId="{2CBDFB9D-3669-44F7-9270-8F4861DF2F34}" destId="{D79F089A-C38F-4A7F-87C0-BF8D53BE8088}" srcOrd="2" destOrd="0" parTransId="{9F546F79-15FC-4B6B-91A5-70855A2A0969}" sibTransId="{F459942A-9A79-4D86-95CC-28CCF34DD94A}"/>
    <dgm:cxn modelId="{300A2FD4-417A-43ED-85F4-C7A8D283072E}" srcId="{2CBDFB9D-3669-44F7-9270-8F4861DF2F34}" destId="{2781492B-D051-4189-86B3-2F5E3873C16F}" srcOrd="3" destOrd="0" parTransId="{1673691C-FD6B-492B-A867-4479D58EBC1F}" sibTransId="{81D52DE4-1E2F-4CDA-B0D3-2391EDEC8377}"/>
    <dgm:cxn modelId="{B55703D3-2B98-45FA-A09D-EBE56D313AB0}" type="presOf" srcId="{2781492B-D051-4189-86B3-2F5E3873C16F}" destId="{B722F8BB-3100-4546-9A19-75E06DFCE03D}" srcOrd="0" destOrd="3" presId="urn:microsoft.com/office/officeart/2005/8/layout/list1"/>
    <dgm:cxn modelId="{F1762289-8D92-49DA-AFC2-D94E6622C4B0}" srcId="{CC441E2F-A9DA-4780-A3F7-656BC4D811C8}" destId="{F81E7DD7-3332-4062-9C9D-CCCC4D075F53}" srcOrd="0" destOrd="0" parTransId="{037390D2-62EB-4E2C-B124-0C7BD5481646}" sibTransId="{EEBA4DBE-E0EC-427E-9A62-E4BDBBF29FE2}"/>
    <dgm:cxn modelId="{3FAE7ACD-9EDD-45EE-AC40-CC4FBF7F7BAF}" type="presOf" srcId="{C03A439F-EF22-4301-91F8-84CF1840FDE2}" destId="{64BDA89C-B521-42C7-ADDE-0ED88A3C754D}" srcOrd="0" destOrd="0" presId="urn:microsoft.com/office/officeart/2005/8/layout/list1"/>
    <dgm:cxn modelId="{85578193-C6BB-4DA6-BEE0-03CF64C730CE}" type="presOf" srcId="{854C89B3-7B8A-4B43-9F18-A9D270E6AA55}" destId="{B722F8BB-3100-4546-9A19-75E06DFCE03D}" srcOrd="0" destOrd="0" presId="urn:microsoft.com/office/officeart/2005/8/layout/list1"/>
    <dgm:cxn modelId="{F8088008-92FD-4995-BC33-2196C9047E71}" type="presParOf" srcId="{A969C633-17FF-4C53-A9C3-F0FF496888CB}" destId="{60EEE960-B199-46D4-ACE2-92DE6505029A}" srcOrd="0" destOrd="0" presId="urn:microsoft.com/office/officeart/2005/8/layout/list1"/>
    <dgm:cxn modelId="{C38E9651-B60B-41A6-99AC-496592DD0D7D}" type="presParOf" srcId="{60EEE960-B199-46D4-ACE2-92DE6505029A}" destId="{E8D65D0F-F4DA-44F0-9548-ACD4ABC07813}" srcOrd="0" destOrd="0" presId="urn:microsoft.com/office/officeart/2005/8/layout/list1"/>
    <dgm:cxn modelId="{43FD4F91-634D-4EF0-A320-FD9CF02CF3A6}" type="presParOf" srcId="{60EEE960-B199-46D4-ACE2-92DE6505029A}" destId="{BCD86DE7-EC6A-4F04-9FFA-AAAFD4D04D4A}" srcOrd="1" destOrd="0" presId="urn:microsoft.com/office/officeart/2005/8/layout/list1"/>
    <dgm:cxn modelId="{F67C0FC7-EEF9-4538-AD80-B8383291DF18}" type="presParOf" srcId="{A969C633-17FF-4C53-A9C3-F0FF496888CB}" destId="{1C6A90FB-8190-473B-9262-70F731B40C8C}" srcOrd="1" destOrd="0" presId="urn:microsoft.com/office/officeart/2005/8/layout/list1"/>
    <dgm:cxn modelId="{B0C6F766-C93A-49BD-9692-56C4252AD6D3}" type="presParOf" srcId="{A969C633-17FF-4C53-A9C3-F0FF496888CB}" destId="{B722F8BB-3100-4546-9A19-75E06DFCE03D}" srcOrd="2" destOrd="0" presId="urn:microsoft.com/office/officeart/2005/8/layout/list1"/>
    <dgm:cxn modelId="{A3929797-4273-4058-AB60-11B90B11B5A0}" type="presParOf" srcId="{A969C633-17FF-4C53-A9C3-F0FF496888CB}" destId="{7B14DF02-E6C6-4DF3-92B9-8F36193C4655}" srcOrd="3" destOrd="0" presId="urn:microsoft.com/office/officeart/2005/8/layout/list1"/>
    <dgm:cxn modelId="{A7E7BC63-3F7B-414E-9AE6-770C1FD5CDFF}" type="presParOf" srcId="{A969C633-17FF-4C53-A9C3-F0FF496888CB}" destId="{811C07A0-04A1-4378-A118-694DE8D67C7F}" srcOrd="4" destOrd="0" presId="urn:microsoft.com/office/officeart/2005/8/layout/list1"/>
    <dgm:cxn modelId="{CD348FC8-62DD-4492-B333-4224E222ED64}" type="presParOf" srcId="{811C07A0-04A1-4378-A118-694DE8D67C7F}" destId="{25CC2897-BC4D-4EAE-90F3-3719AF6F8C67}" srcOrd="0" destOrd="0" presId="urn:microsoft.com/office/officeart/2005/8/layout/list1"/>
    <dgm:cxn modelId="{B13B9B6F-23AC-4881-829F-9A3EB6DFAD18}" type="presParOf" srcId="{811C07A0-04A1-4378-A118-694DE8D67C7F}" destId="{04F1BCBD-D566-42E3-8199-70775403D9B8}" srcOrd="1" destOrd="0" presId="urn:microsoft.com/office/officeart/2005/8/layout/list1"/>
    <dgm:cxn modelId="{81C5C398-6CF8-41F5-A4BD-A1FE10C6893F}" type="presParOf" srcId="{A969C633-17FF-4C53-A9C3-F0FF496888CB}" destId="{337B8F22-F4DE-4F6D-B320-7641FA9B03CA}" srcOrd="5" destOrd="0" presId="urn:microsoft.com/office/officeart/2005/8/layout/list1"/>
    <dgm:cxn modelId="{DE0612A1-787D-4DF1-8E39-28078363DEEF}" type="presParOf" srcId="{A969C633-17FF-4C53-A9C3-F0FF496888CB}" destId="{64BDA89C-B521-42C7-ADDE-0ED88A3C754D}" srcOrd="6" destOrd="0" presId="urn:microsoft.com/office/officeart/2005/8/layout/list1"/>
    <dgm:cxn modelId="{9BC50156-9F3E-41BE-A752-137243792D26}" type="presParOf" srcId="{A969C633-17FF-4C53-A9C3-F0FF496888CB}" destId="{F56D6DAC-445B-429B-AC95-EBEEBF9DD469}" srcOrd="7" destOrd="0" presId="urn:microsoft.com/office/officeart/2005/8/layout/list1"/>
    <dgm:cxn modelId="{C7E2EF1E-7FBE-49D6-B6FE-FB89E8806D95}" type="presParOf" srcId="{A969C633-17FF-4C53-A9C3-F0FF496888CB}" destId="{57761AFD-479F-4A20-B906-47B57B65D324}" srcOrd="8" destOrd="0" presId="urn:microsoft.com/office/officeart/2005/8/layout/list1"/>
    <dgm:cxn modelId="{37CB2383-FAC7-4D39-AFD5-387D2A7698E9}" type="presParOf" srcId="{57761AFD-479F-4A20-B906-47B57B65D324}" destId="{568FDB11-8F05-42E8-AE42-7EF1377B4031}" srcOrd="0" destOrd="0" presId="urn:microsoft.com/office/officeart/2005/8/layout/list1"/>
    <dgm:cxn modelId="{720693F4-1F67-4ACF-86F2-7307F5B4498F}" type="presParOf" srcId="{57761AFD-479F-4A20-B906-47B57B65D324}" destId="{B75D070C-732C-4DE1-856D-4692178B1BCB}" srcOrd="1" destOrd="0" presId="urn:microsoft.com/office/officeart/2005/8/layout/list1"/>
    <dgm:cxn modelId="{A13C042D-8EA9-4433-B517-8D5E08045138}" type="presParOf" srcId="{A969C633-17FF-4C53-A9C3-F0FF496888CB}" destId="{7612C2ED-C0CA-49F7-87EF-9CC8E3D446D5}" srcOrd="9" destOrd="0" presId="urn:microsoft.com/office/officeart/2005/8/layout/list1"/>
    <dgm:cxn modelId="{3423C670-8B3D-4C5B-92E7-E41F4BE21FD6}" type="presParOf" srcId="{A969C633-17FF-4C53-A9C3-F0FF496888CB}" destId="{F40563CA-C0B7-4CF0-B889-AAD0CB574058}" srcOrd="10" destOrd="0" presId="urn:microsoft.com/office/officeart/2005/8/layout/list1"/>
    <dgm:cxn modelId="{4DBB4D97-D302-4CCC-876D-1034CABE25A5}" type="presParOf" srcId="{A969C633-17FF-4C53-A9C3-F0FF496888CB}" destId="{943F8C26-11C6-4E5C-9962-54405C1D7DC3}" srcOrd="11" destOrd="0" presId="urn:microsoft.com/office/officeart/2005/8/layout/list1"/>
    <dgm:cxn modelId="{4747B3FE-F21A-4010-890C-FC91110A486C}" type="presParOf" srcId="{A969C633-17FF-4C53-A9C3-F0FF496888CB}" destId="{B1586B72-2E91-4C4B-A8A2-435367B035DE}" srcOrd="12" destOrd="0" presId="urn:microsoft.com/office/officeart/2005/8/layout/list1"/>
    <dgm:cxn modelId="{923BA237-2105-4ADD-943D-B0D0515AA98B}" type="presParOf" srcId="{B1586B72-2E91-4C4B-A8A2-435367B035DE}" destId="{D04BA692-FCF1-4ACD-AFDF-8974A7259B63}" srcOrd="0" destOrd="0" presId="urn:microsoft.com/office/officeart/2005/8/layout/list1"/>
    <dgm:cxn modelId="{4DA08BB8-74C0-48DB-ABD0-9E2405867040}" type="presParOf" srcId="{B1586B72-2E91-4C4B-A8A2-435367B035DE}" destId="{F86163F9-DA58-4F29-82AE-362F80AA1AB0}" srcOrd="1" destOrd="0" presId="urn:microsoft.com/office/officeart/2005/8/layout/list1"/>
    <dgm:cxn modelId="{0FD35871-0529-4FDA-B647-D832A55CDEF9}" type="presParOf" srcId="{A969C633-17FF-4C53-A9C3-F0FF496888CB}" destId="{1AB6A9B2-AF73-481A-A25F-4C9CEBB1019F}" srcOrd="13" destOrd="0" presId="urn:microsoft.com/office/officeart/2005/8/layout/list1"/>
    <dgm:cxn modelId="{25B75CAF-566B-4420-BD3B-65621D2FD473}" type="presParOf" srcId="{A969C633-17FF-4C53-A9C3-F0FF496888CB}" destId="{AD5E45F3-1823-43B2-9AF0-4A13754BBF76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C1E36E1-01E4-4675-8D84-FB45A98FABD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CE20F6-5503-4010-A7B8-E16BF57CBE68}">
      <dgm:prSet phldrT="[Tekst]" custT="1"/>
      <dgm:spPr/>
      <dgm:t>
        <a:bodyPr/>
        <a:lstStyle/>
        <a:p>
          <a:r>
            <a:rPr lang="pl-PL" sz="1500" dirty="0" smtClean="0"/>
            <a:t>Wpływ na decyzje</a:t>
          </a:r>
          <a:endParaRPr lang="en-US" sz="1500" dirty="0"/>
        </a:p>
      </dgm:t>
    </dgm:pt>
    <dgm:pt modelId="{24A16756-2382-4207-9FA6-4FAB1B771219}" type="parTrans" cxnId="{192538CC-AB75-4CA2-9D6E-FB415D47F8EA}">
      <dgm:prSet/>
      <dgm:spPr/>
      <dgm:t>
        <a:bodyPr/>
        <a:lstStyle/>
        <a:p>
          <a:endParaRPr lang="en-US"/>
        </a:p>
      </dgm:t>
    </dgm:pt>
    <dgm:pt modelId="{0C0B3FFF-D008-443F-91CD-2517CB1CA451}" type="sibTrans" cxnId="{192538CC-AB75-4CA2-9D6E-FB415D47F8EA}">
      <dgm:prSet/>
      <dgm:spPr/>
      <dgm:t>
        <a:bodyPr/>
        <a:lstStyle/>
        <a:p>
          <a:endParaRPr lang="en-US"/>
        </a:p>
      </dgm:t>
    </dgm:pt>
    <dgm:pt modelId="{CB05202F-5E8B-4179-88AC-13747E298842}">
      <dgm:prSet phldrT="[Tekst]" custT="1"/>
      <dgm:spPr/>
      <dgm:t>
        <a:bodyPr/>
        <a:lstStyle/>
        <a:p>
          <a:r>
            <a:rPr lang="pl-PL" sz="1500" dirty="0" smtClean="0"/>
            <a:t>Relacja inwestor a obecny właściciel</a:t>
          </a:r>
          <a:endParaRPr lang="en-US" sz="1500" dirty="0"/>
        </a:p>
      </dgm:t>
    </dgm:pt>
    <dgm:pt modelId="{0A7C93D1-1E4D-4B31-AACC-B82B3A959430}" type="parTrans" cxnId="{C2C14AB9-3A4D-4E0C-AAE5-77562EBE888C}">
      <dgm:prSet/>
      <dgm:spPr/>
      <dgm:t>
        <a:bodyPr/>
        <a:lstStyle/>
        <a:p>
          <a:endParaRPr lang="en-US"/>
        </a:p>
      </dgm:t>
    </dgm:pt>
    <dgm:pt modelId="{6CA32045-B5FD-49DC-9CDA-9BB126C36472}" type="sibTrans" cxnId="{C2C14AB9-3A4D-4E0C-AAE5-77562EBE888C}">
      <dgm:prSet/>
      <dgm:spPr/>
      <dgm:t>
        <a:bodyPr/>
        <a:lstStyle/>
        <a:p>
          <a:endParaRPr lang="en-US"/>
        </a:p>
      </dgm:t>
    </dgm:pt>
    <dgm:pt modelId="{D1FC4BE6-F1DE-4CB9-B6C4-9513D4AE1A84}">
      <dgm:prSet phldrT="[Tekst]" custT="1"/>
      <dgm:spPr/>
      <dgm:t>
        <a:bodyPr/>
        <a:lstStyle/>
        <a:p>
          <a:r>
            <a:rPr lang="pl-PL" sz="1500" dirty="0" smtClean="0"/>
            <a:t>Wpływ, wiedza</a:t>
          </a:r>
          <a:endParaRPr lang="en-US" sz="1500" dirty="0"/>
        </a:p>
      </dgm:t>
    </dgm:pt>
    <dgm:pt modelId="{D43CBA4C-9079-4CDC-B78B-B78C08D3CAC5}" type="parTrans" cxnId="{31B1B9EA-C07C-40B4-A924-33B8EA94426D}">
      <dgm:prSet/>
      <dgm:spPr/>
      <dgm:t>
        <a:bodyPr/>
        <a:lstStyle/>
        <a:p>
          <a:endParaRPr lang="en-US"/>
        </a:p>
      </dgm:t>
    </dgm:pt>
    <dgm:pt modelId="{62113D4A-A8DF-4887-B8F8-7F24588AD327}" type="sibTrans" cxnId="{31B1B9EA-C07C-40B4-A924-33B8EA94426D}">
      <dgm:prSet/>
      <dgm:spPr/>
      <dgm:t>
        <a:bodyPr/>
        <a:lstStyle/>
        <a:p>
          <a:endParaRPr lang="en-US"/>
        </a:p>
      </dgm:t>
    </dgm:pt>
    <dgm:pt modelId="{69E5BAA1-1BF9-4451-8FF6-A9ED78C55CBF}">
      <dgm:prSet phldrT="[Tekst]" custT="1"/>
      <dgm:spPr/>
      <dgm:t>
        <a:bodyPr/>
        <a:lstStyle/>
        <a:p>
          <a:r>
            <a:rPr lang="pl-PL" sz="1500" dirty="0" smtClean="0"/>
            <a:t>Budżety</a:t>
          </a:r>
          <a:endParaRPr lang="en-US" sz="1500" dirty="0"/>
        </a:p>
      </dgm:t>
    </dgm:pt>
    <dgm:pt modelId="{E5DD5AA6-83BF-4A42-A589-60B5B084C223}" type="parTrans" cxnId="{B628383E-CC07-48E8-9616-3CD5F66866F9}">
      <dgm:prSet/>
      <dgm:spPr/>
      <dgm:t>
        <a:bodyPr/>
        <a:lstStyle/>
        <a:p>
          <a:endParaRPr lang="en-US"/>
        </a:p>
      </dgm:t>
    </dgm:pt>
    <dgm:pt modelId="{A38026E9-DD17-4E1D-A530-65C2B8DA87E8}" type="sibTrans" cxnId="{B628383E-CC07-48E8-9616-3CD5F66866F9}">
      <dgm:prSet/>
      <dgm:spPr/>
      <dgm:t>
        <a:bodyPr/>
        <a:lstStyle/>
        <a:p>
          <a:endParaRPr lang="en-US"/>
        </a:p>
      </dgm:t>
    </dgm:pt>
    <dgm:pt modelId="{290517C9-EE55-4C85-AC6E-16FF99A74004}">
      <dgm:prSet phldrT="[Tekst]" custT="1"/>
      <dgm:spPr/>
      <dgm:t>
        <a:bodyPr/>
        <a:lstStyle/>
        <a:p>
          <a:r>
            <a:rPr lang="pl-PL" sz="1500" dirty="0" smtClean="0"/>
            <a:t>Bezpieczeństwo</a:t>
          </a:r>
          <a:endParaRPr lang="en-US" sz="1500" dirty="0"/>
        </a:p>
      </dgm:t>
    </dgm:pt>
    <dgm:pt modelId="{8FB3C046-0353-4FE3-A5E1-24960ED4D228}" type="parTrans" cxnId="{F812526D-6E06-4498-ADBB-FAF94C7212F2}">
      <dgm:prSet/>
      <dgm:spPr/>
      <dgm:t>
        <a:bodyPr/>
        <a:lstStyle/>
        <a:p>
          <a:endParaRPr lang="en-US"/>
        </a:p>
      </dgm:t>
    </dgm:pt>
    <dgm:pt modelId="{FE1AD972-9879-4C6D-B9BF-FC4F81700E98}" type="sibTrans" cxnId="{F812526D-6E06-4498-ADBB-FAF94C7212F2}">
      <dgm:prSet/>
      <dgm:spPr/>
      <dgm:t>
        <a:bodyPr/>
        <a:lstStyle/>
        <a:p>
          <a:endParaRPr lang="en-US"/>
        </a:p>
      </dgm:t>
    </dgm:pt>
    <dgm:pt modelId="{509E85EF-E4EB-40B4-9645-F76730CC4C9D}">
      <dgm:prSet phldrT="[Tekst]" custT="1"/>
      <dgm:spPr/>
      <dgm:t>
        <a:bodyPr/>
        <a:lstStyle/>
        <a:p>
          <a:r>
            <a:rPr lang="pl-PL" sz="1500" dirty="0" smtClean="0"/>
            <a:t>Kontrola transakcji (aporty, podmioty powiązane)</a:t>
          </a:r>
          <a:endParaRPr lang="en-US" sz="1500" dirty="0"/>
        </a:p>
      </dgm:t>
    </dgm:pt>
    <dgm:pt modelId="{8861FF13-7AD4-4E96-A597-A50B4481201D}" type="parTrans" cxnId="{034E06A0-FE6A-43DC-9612-00A2B172497D}">
      <dgm:prSet/>
      <dgm:spPr/>
      <dgm:t>
        <a:bodyPr/>
        <a:lstStyle/>
        <a:p>
          <a:endParaRPr lang="en-US"/>
        </a:p>
      </dgm:t>
    </dgm:pt>
    <dgm:pt modelId="{E853F439-8D62-49C5-9E88-7E9583C83CDE}" type="sibTrans" cxnId="{034E06A0-FE6A-43DC-9612-00A2B172497D}">
      <dgm:prSet/>
      <dgm:spPr/>
      <dgm:t>
        <a:bodyPr/>
        <a:lstStyle/>
        <a:p>
          <a:endParaRPr lang="en-US"/>
        </a:p>
      </dgm:t>
    </dgm:pt>
    <dgm:pt modelId="{E3BD31F6-0169-4A99-BA91-2C0EF80BF8F8}">
      <dgm:prSet phldrT="[Tekst]" custT="1"/>
      <dgm:spPr/>
      <dgm:t>
        <a:bodyPr/>
        <a:lstStyle/>
        <a:p>
          <a:r>
            <a:rPr lang="pl-PL" sz="1500" dirty="0" smtClean="0"/>
            <a:t>Rozwodnienie</a:t>
          </a:r>
          <a:endParaRPr lang="en-US" sz="1500" dirty="0"/>
        </a:p>
      </dgm:t>
    </dgm:pt>
    <dgm:pt modelId="{193EE7EE-E2B4-4287-B07A-3B5BD0F1F1E3}" type="parTrans" cxnId="{BAB1452C-BD32-4D64-A15E-C388AFCA35A9}">
      <dgm:prSet/>
      <dgm:spPr/>
      <dgm:t>
        <a:bodyPr/>
        <a:lstStyle/>
        <a:p>
          <a:endParaRPr lang="en-US"/>
        </a:p>
      </dgm:t>
    </dgm:pt>
    <dgm:pt modelId="{F713E950-0937-46DB-A1B1-F4EB05BA62FF}" type="sibTrans" cxnId="{BAB1452C-BD32-4D64-A15E-C388AFCA35A9}">
      <dgm:prSet/>
      <dgm:spPr/>
      <dgm:t>
        <a:bodyPr/>
        <a:lstStyle/>
        <a:p>
          <a:endParaRPr lang="en-US"/>
        </a:p>
      </dgm:t>
    </dgm:pt>
    <dgm:pt modelId="{F0997CEF-95A9-4369-86C5-2C58C3337AC3}">
      <dgm:prSet phldrT="[Tekst]" custT="1"/>
      <dgm:spPr/>
      <dgm:t>
        <a:bodyPr/>
        <a:lstStyle/>
        <a:p>
          <a:r>
            <a:rPr lang="pl-PL" sz="1500" dirty="0" smtClean="0"/>
            <a:t>Spory wewnątrz firmy</a:t>
          </a:r>
          <a:endParaRPr lang="en-US" sz="1500" dirty="0"/>
        </a:p>
      </dgm:t>
    </dgm:pt>
    <dgm:pt modelId="{74A0BAD7-E570-4A81-84A8-A8DD966F7B62}" type="parTrans" cxnId="{4B78DDFD-0490-4386-AD63-8542FFA29B39}">
      <dgm:prSet/>
      <dgm:spPr/>
      <dgm:t>
        <a:bodyPr/>
        <a:lstStyle/>
        <a:p>
          <a:endParaRPr lang="en-US"/>
        </a:p>
      </dgm:t>
    </dgm:pt>
    <dgm:pt modelId="{ED0D6B6C-DA76-41B2-9244-AD63C8D91E39}" type="sibTrans" cxnId="{4B78DDFD-0490-4386-AD63-8542FFA29B39}">
      <dgm:prSet/>
      <dgm:spPr/>
      <dgm:t>
        <a:bodyPr/>
        <a:lstStyle/>
        <a:p>
          <a:endParaRPr lang="en-US"/>
        </a:p>
      </dgm:t>
    </dgm:pt>
    <dgm:pt modelId="{C51F6436-5BC3-4555-B170-D46602E77FA2}" type="pres">
      <dgm:prSet presAssocID="{2C1E36E1-01E4-4675-8D84-FB45A98FABD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73E937AA-2638-4DF0-8D7B-6CAB14F8ED68}" type="pres">
      <dgm:prSet presAssocID="{AACE20F6-5503-4010-A7B8-E16BF57CBE68}" presName="parentLin" presStyleCnt="0"/>
      <dgm:spPr/>
    </dgm:pt>
    <dgm:pt modelId="{6967EF37-81F5-414D-B362-65274ED01733}" type="pres">
      <dgm:prSet presAssocID="{AACE20F6-5503-4010-A7B8-E16BF57CBE68}" presName="parentLeftMargin" presStyleLbl="node1" presStyleIdx="0" presStyleCnt="3"/>
      <dgm:spPr/>
      <dgm:t>
        <a:bodyPr/>
        <a:lstStyle/>
        <a:p>
          <a:endParaRPr lang="pl-PL"/>
        </a:p>
      </dgm:t>
    </dgm:pt>
    <dgm:pt modelId="{BEB099A8-7BF5-47CF-858A-DD79F3A8FDBC}" type="pres">
      <dgm:prSet presAssocID="{AACE20F6-5503-4010-A7B8-E16BF57CBE6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43EA5A8-07B6-44EB-907F-62B3A0BBD2FE}" type="pres">
      <dgm:prSet presAssocID="{AACE20F6-5503-4010-A7B8-E16BF57CBE68}" presName="negativeSpace" presStyleCnt="0"/>
      <dgm:spPr/>
    </dgm:pt>
    <dgm:pt modelId="{6EE143B6-5B41-4667-BF8D-DFEFFD7AFE12}" type="pres">
      <dgm:prSet presAssocID="{AACE20F6-5503-4010-A7B8-E16BF57CBE68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604E58-C36B-44D2-BE1B-2CF94B1821DF}" type="pres">
      <dgm:prSet presAssocID="{0C0B3FFF-D008-443F-91CD-2517CB1CA451}" presName="spaceBetweenRectangles" presStyleCnt="0"/>
      <dgm:spPr/>
    </dgm:pt>
    <dgm:pt modelId="{618A174D-679F-4725-84A5-3C242A26B70C}" type="pres">
      <dgm:prSet presAssocID="{D1FC4BE6-F1DE-4CB9-B6C4-9513D4AE1A84}" presName="parentLin" presStyleCnt="0"/>
      <dgm:spPr/>
    </dgm:pt>
    <dgm:pt modelId="{32F6DAC9-404D-4001-89CA-392AC239DC23}" type="pres">
      <dgm:prSet presAssocID="{D1FC4BE6-F1DE-4CB9-B6C4-9513D4AE1A84}" presName="parentLeftMargin" presStyleLbl="node1" presStyleIdx="0" presStyleCnt="3"/>
      <dgm:spPr/>
      <dgm:t>
        <a:bodyPr/>
        <a:lstStyle/>
        <a:p>
          <a:endParaRPr lang="pl-PL"/>
        </a:p>
      </dgm:t>
    </dgm:pt>
    <dgm:pt modelId="{F67D155D-FA8C-426C-B8ED-0ECEFE93E71C}" type="pres">
      <dgm:prSet presAssocID="{D1FC4BE6-F1DE-4CB9-B6C4-9513D4AE1A8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9FCA59-0900-4301-A330-D0D96AE4D162}" type="pres">
      <dgm:prSet presAssocID="{D1FC4BE6-F1DE-4CB9-B6C4-9513D4AE1A84}" presName="negativeSpace" presStyleCnt="0"/>
      <dgm:spPr/>
    </dgm:pt>
    <dgm:pt modelId="{5DEC642D-0A91-4C29-A501-7EED5B9A92AA}" type="pres">
      <dgm:prSet presAssocID="{D1FC4BE6-F1DE-4CB9-B6C4-9513D4AE1A84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4E7D4F-2127-40EE-96EE-60DD0B879C34}" type="pres">
      <dgm:prSet presAssocID="{62113D4A-A8DF-4887-B8F8-7F24588AD327}" presName="spaceBetweenRectangles" presStyleCnt="0"/>
      <dgm:spPr/>
    </dgm:pt>
    <dgm:pt modelId="{D17A2AD1-70C5-4C4D-BAD5-0FB4CB65F8C6}" type="pres">
      <dgm:prSet presAssocID="{290517C9-EE55-4C85-AC6E-16FF99A74004}" presName="parentLin" presStyleCnt="0"/>
      <dgm:spPr/>
    </dgm:pt>
    <dgm:pt modelId="{0A9BC1ED-64B7-435A-9C7C-1996E0A800C4}" type="pres">
      <dgm:prSet presAssocID="{290517C9-EE55-4C85-AC6E-16FF99A74004}" presName="parentLeftMargin" presStyleLbl="node1" presStyleIdx="1" presStyleCnt="3"/>
      <dgm:spPr/>
      <dgm:t>
        <a:bodyPr/>
        <a:lstStyle/>
        <a:p>
          <a:endParaRPr lang="pl-PL"/>
        </a:p>
      </dgm:t>
    </dgm:pt>
    <dgm:pt modelId="{1095E64C-FAD2-4629-8798-8FC33D18A688}" type="pres">
      <dgm:prSet presAssocID="{290517C9-EE55-4C85-AC6E-16FF99A7400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478CD5-4FC8-45B5-BD5A-F9B7BF33EDF6}" type="pres">
      <dgm:prSet presAssocID="{290517C9-EE55-4C85-AC6E-16FF99A74004}" presName="negativeSpace" presStyleCnt="0"/>
      <dgm:spPr/>
    </dgm:pt>
    <dgm:pt modelId="{9539A7B4-8669-45AE-AB08-631C72CB1A1D}" type="pres">
      <dgm:prSet presAssocID="{290517C9-EE55-4C85-AC6E-16FF99A74004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72DC6C5-C7FB-4C9D-81D8-182525AA6821}" type="presOf" srcId="{AACE20F6-5503-4010-A7B8-E16BF57CBE68}" destId="{BEB099A8-7BF5-47CF-858A-DD79F3A8FDBC}" srcOrd="1" destOrd="0" presId="urn:microsoft.com/office/officeart/2005/8/layout/list1"/>
    <dgm:cxn modelId="{C2C14AB9-3A4D-4E0C-AAE5-77562EBE888C}" srcId="{AACE20F6-5503-4010-A7B8-E16BF57CBE68}" destId="{CB05202F-5E8B-4179-88AC-13747E298842}" srcOrd="0" destOrd="0" parTransId="{0A7C93D1-1E4D-4B31-AACC-B82B3A959430}" sibTransId="{6CA32045-B5FD-49DC-9CDA-9BB126C36472}"/>
    <dgm:cxn modelId="{4B78DDFD-0490-4386-AD63-8542FFA29B39}" srcId="{290517C9-EE55-4C85-AC6E-16FF99A74004}" destId="{F0997CEF-95A9-4369-86C5-2C58C3337AC3}" srcOrd="1" destOrd="0" parTransId="{74A0BAD7-E570-4A81-84A8-A8DD966F7B62}" sibTransId="{ED0D6B6C-DA76-41B2-9244-AD63C8D91E39}"/>
    <dgm:cxn modelId="{2B19C749-6C14-4E37-A1E2-E2C21385175E}" type="presOf" srcId="{D1FC4BE6-F1DE-4CB9-B6C4-9513D4AE1A84}" destId="{F67D155D-FA8C-426C-B8ED-0ECEFE93E71C}" srcOrd="1" destOrd="0" presId="urn:microsoft.com/office/officeart/2005/8/layout/list1"/>
    <dgm:cxn modelId="{3DF26F51-797B-40AB-A4B9-43F0913B047B}" type="presOf" srcId="{2C1E36E1-01E4-4675-8D84-FB45A98FABD9}" destId="{C51F6436-5BC3-4555-B170-D46602E77FA2}" srcOrd="0" destOrd="0" presId="urn:microsoft.com/office/officeart/2005/8/layout/list1"/>
    <dgm:cxn modelId="{BAB1452C-BD32-4D64-A15E-C388AFCA35A9}" srcId="{290517C9-EE55-4C85-AC6E-16FF99A74004}" destId="{E3BD31F6-0169-4A99-BA91-2C0EF80BF8F8}" srcOrd="0" destOrd="0" parTransId="{193EE7EE-E2B4-4287-B07A-3B5BD0F1F1E3}" sibTransId="{F713E950-0937-46DB-A1B1-F4EB05BA62FF}"/>
    <dgm:cxn modelId="{ED0CE706-4340-4B79-B399-1D339944803E}" type="presOf" srcId="{69E5BAA1-1BF9-4451-8FF6-A9ED78C55CBF}" destId="{5DEC642D-0A91-4C29-A501-7EED5B9A92AA}" srcOrd="0" destOrd="0" presId="urn:microsoft.com/office/officeart/2005/8/layout/list1"/>
    <dgm:cxn modelId="{F812526D-6E06-4498-ADBB-FAF94C7212F2}" srcId="{2C1E36E1-01E4-4675-8D84-FB45A98FABD9}" destId="{290517C9-EE55-4C85-AC6E-16FF99A74004}" srcOrd="2" destOrd="0" parTransId="{8FB3C046-0353-4FE3-A5E1-24960ED4D228}" sibTransId="{FE1AD972-9879-4C6D-B9BF-FC4F81700E98}"/>
    <dgm:cxn modelId="{CBE4F8E5-A31C-4E26-9F23-058D346AC668}" type="presOf" srcId="{509E85EF-E4EB-40B4-9645-F76730CC4C9D}" destId="{5DEC642D-0A91-4C29-A501-7EED5B9A92AA}" srcOrd="0" destOrd="1" presId="urn:microsoft.com/office/officeart/2005/8/layout/list1"/>
    <dgm:cxn modelId="{F1F175F8-5272-443C-A1D6-B33D795E539C}" type="presOf" srcId="{F0997CEF-95A9-4369-86C5-2C58C3337AC3}" destId="{9539A7B4-8669-45AE-AB08-631C72CB1A1D}" srcOrd="0" destOrd="1" presId="urn:microsoft.com/office/officeart/2005/8/layout/list1"/>
    <dgm:cxn modelId="{DEF1B459-A0CD-4157-A0D9-9DDBE00EC62D}" type="presOf" srcId="{E3BD31F6-0169-4A99-BA91-2C0EF80BF8F8}" destId="{9539A7B4-8669-45AE-AB08-631C72CB1A1D}" srcOrd="0" destOrd="0" presId="urn:microsoft.com/office/officeart/2005/8/layout/list1"/>
    <dgm:cxn modelId="{37677EFB-A206-4BA9-8AE6-A16F069D19B3}" type="presOf" srcId="{290517C9-EE55-4C85-AC6E-16FF99A74004}" destId="{1095E64C-FAD2-4629-8798-8FC33D18A688}" srcOrd="1" destOrd="0" presId="urn:microsoft.com/office/officeart/2005/8/layout/list1"/>
    <dgm:cxn modelId="{192538CC-AB75-4CA2-9D6E-FB415D47F8EA}" srcId="{2C1E36E1-01E4-4675-8D84-FB45A98FABD9}" destId="{AACE20F6-5503-4010-A7B8-E16BF57CBE68}" srcOrd="0" destOrd="0" parTransId="{24A16756-2382-4207-9FA6-4FAB1B771219}" sibTransId="{0C0B3FFF-D008-443F-91CD-2517CB1CA451}"/>
    <dgm:cxn modelId="{FCAD0676-100F-4A68-8AA7-C9106AD325B1}" type="presOf" srcId="{CB05202F-5E8B-4179-88AC-13747E298842}" destId="{6EE143B6-5B41-4667-BF8D-DFEFFD7AFE12}" srcOrd="0" destOrd="0" presId="urn:microsoft.com/office/officeart/2005/8/layout/list1"/>
    <dgm:cxn modelId="{31B1B9EA-C07C-40B4-A924-33B8EA94426D}" srcId="{2C1E36E1-01E4-4675-8D84-FB45A98FABD9}" destId="{D1FC4BE6-F1DE-4CB9-B6C4-9513D4AE1A84}" srcOrd="1" destOrd="0" parTransId="{D43CBA4C-9079-4CDC-B78B-B78C08D3CAC5}" sibTransId="{62113D4A-A8DF-4887-B8F8-7F24588AD327}"/>
    <dgm:cxn modelId="{B628383E-CC07-48E8-9616-3CD5F66866F9}" srcId="{D1FC4BE6-F1DE-4CB9-B6C4-9513D4AE1A84}" destId="{69E5BAA1-1BF9-4451-8FF6-A9ED78C55CBF}" srcOrd="0" destOrd="0" parTransId="{E5DD5AA6-83BF-4A42-A589-60B5B084C223}" sibTransId="{A38026E9-DD17-4E1D-A530-65C2B8DA87E8}"/>
    <dgm:cxn modelId="{034E06A0-FE6A-43DC-9612-00A2B172497D}" srcId="{D1FC4BE6-F1DE-4CB9-B6C4-9513D4AE1A84}" destId="{509E85EF-E4EB-40B4-9645-F76730CC4C9D}" srcOrd="1" destOrd="0" parTransId="{8861FF13-7AD4-4E96-A597-A50B4481201D}" sibTransId="{E853F439-8D62-49C5-9E88-7E9583C83CDE}"/>
    <dgm:cxn modelId="{1C99FE9C-797D-49DF-A65C-12CB927E8C07}" type="presOf" srcId="{290517C9-EE55-4C85-AC6E-16FF99A74004}" destId="{0A9BC1ED-64B7-435A-9C7C-1996E0A800C4}" srcOrd="0" destOrd="0" presId="urn:microsoft.com/office/officeart/2005/8/layout/list1"/>
    <dgm:cxn modelId="{736E2148-8A94-4875-811F-0AEFACE165EA}" type="presOf" srcId="{D1FC4BE6-F1DE-4CB9-B6C4-9513D4AE1A84}" destId="{32F6DAC9-404D-4001-89CA-392AC239DC23}" srcOrd="0" destOrd="0" presId="urn:microsoft.com/office/officeart/2005/8/layout/list1"/>
    <dgm:cxn modelId="{C075CB59-9E19-4FB0-A607-90CBFDFCC2F5}" type="presOf" srcId="{AACE20F6-5503-4010-A7B8-E16BF57CBE68}" destId="{6967EF37-81F5-414D-B362-65274ED01733}" srcOrd="0" destOrd="0" presId="urn:microsoft.com/office/officeart/2005/8/layout/list1"/>
    <dgm:cxn modelId="{BC61DEA6-EB42-418D-A1B8-F42DEE9E245C}" type="presParOf" srcId="{C51F6436-5BC3-4555-B170-D46602E77FA2}" destId="{73E937AA-2638-4DF0-8D7B-6CAB14F8ED68}" srcOrd="0" destOrd="0" presId="urn:microsoft.com/office/officeart/2005/8/layout/list1"/>
    <dgm:cxn modelId="{97166A26-6EE6-4C3D-B31C-E97DED52200A}" type="presParOf" srcId="{73E937AA-2638-4DF0-8D7B-6CAB14F8ED68}" destId="{6967EF37-81F5-414D-B362-65274ED01733}" srcOrd="0" destOrd="0" presId="urn:microsoft.com/office/officeart/2005/8/layout/list1"/>
    <dgm:cxn modelId="{EBBAAD3D-2155-49A3-8730-8171A1B5839F}" type="presParOf" srcId="{73E937AA-2638-4DF0-8D7B-6CAB14F8ED68}" destId="{BEB099A8-7BF5-47CF-858A-DD79F3A8FDBC}" srcOrd="1" destOrd="0" presId="urn:microsoft.com/office/officeart/2005/8/layout/list1"/>
    <dgm:cxn modelId="{3EDC3B37-7A79-469C-B13C-5E20EE054C45}" type="presParOf" srcId="{C51F6436-5BC3-4555-B170-D46602E77FA2}" destId="{443EA5A8-07B6-44EB-907F-62B3A0BBD2FE}" srcOrd="1" destOrd="0" presId="urn:microsoft.com/office/officeart/2005/8/layout/list1"/>
    <dgm:cxn modelId="{1502881C-C9A9-4295-B1A4-D1F3DE84F3D4}" type="presParOf" srcId="{C51F6436-5BC3-4555-B170-D46602E77FA2}" destId="{6EE143B6-5B41-4667-BF8D-DFEFFD7AFE12}" srcOrd="2" destOrd="0" presId="urn:microsoft.com/office/officeart/2005/8/layout/list1"/>
    <dgm:cxn modelId="{A7D2B349-36DC-42F7-9DED-B7853D829FBA}" type="presParOf" srcId="{C51F6436-5BC3-4555-B170-D46602E77FA2}" destId="{67604E58-C36B-44D2-BE1B-2CF94B1821DF}" srcOrd="3" destOrd="0" presId="urn:microsoft.com/office/officeart/2005/8/layout/list1"/>
    <dgm:cxn modelId="{2140B767-D933-4DFB-BA56-8B2E296A740D}" type="presParOf" srcId="{C51F6436-5BC3-4555-B170-D46602E77FA2}" destId="{618A174D-679F-4725-84A5-3C242A26B70C}" srcOrd="4" destOrd="0" presId="urn:microsoft.com/office/officeart/2005/8/layout/list1"/>
    <dgm:cxn modelId="{FCD5C431-F79B-4716-BD16-D0CBB3FBAC50}" type="presParOf" srcId="{618A174D-679F-4725-84A5-3C242A26B70C}" destId="{32F6DAC9-404D-4001-89CA-392AC239DC23}" srcOrd="0" destOrd="0" presId="urn:microsoft.com/office/officeart/2005/8/layout/list1"/>
    <dgm:cxn modelId="{A7E7F70A-A36B-4894-B6B6-7106A0DE1B05}" type="presParOf" srcId="{618A174D-679F-4725-84A5-3C242A26B70C}" destId="{F67D155D-FA8C-426C-B8ED-0ECEFE93E71C}" srcOrd="1" destOrd="0" presId="urn:microsoft.com/office/officeart/2005/8/layout/list1"/>
    <dgm:cxn modelId="{8F9E1AD1-A0B0-4703-8CBA-E846AEAD3C66}" type="presParOf" srcId="{C51F6436-5BC3-4555-B170-D46602E77FA2}" destId="{3E9FCA59-0900-4301-A330-D0D96AE4D162}" srcOrd="5" destOrd="0" presId="urn:microsoft.com/office/officeart/2005/8/layout/list1"/>
    <dgm:cxn modelId="{6ECA5824-D939-4798-BADF-0BB0280F58D9}" type="presParOf" srcId="{C51F6436-5BC3-4555-B170-D46602E77FA2}" destId="{5DEC642D-0A91-4C29-A501-7EED5B9A92AA}" srcOrd="6" destOrd="0" presId="urn:microsoft.com/office/officeart/2005/8/layout/list1"/>
    <dgm:cxn modelId="{3F44425D-0266-4E17-B84F-FCC3422A1BEF}" type="presParOf" srcId="{C51F6436-5BC3-4555-B170-D46602E77FA2}" destId="{3A4E7D4F-2127-40EE-96EE-60DD0B879C34}" srcOrd="7" destOrd="0" presId="urn:microsoft.com/office/officeart/2005/8/layout/list1"/>
    <dgm:cxn modelId="{86E55928-6E6D-4462-A482-885E1147C7D9}" type="presParOf" srcId="{C51F6436-5BC3-4555-B170-D46602E77FA2}" destId="{D17A2AD1-70C5-4C4D-BAD5-0FB4CB65F8C6}" srcOrd="8" destOrd="0" presId="urn:microsoft.com/office/officeart/2005/8/layout/list1"/>
    <dgm:cxn modelId="{9DD59FED-9C48-46CB-BB89-2F1B7F40583E}" type="presParOf" srcId="{D17A2AD1-70C5-4C4D-BAD5-0FB4CB65F8C6}" destId="{0A9BC1ED-64B7-435A-9C7C-1996E0A800C4}" srcOrd="0" destOrd="0" presId="urn:microsoft.com/office/officeart/2005/8/layout/list1"/>
    <dgm:cxn modelId="{D98F00CC-6195-4D93-B727-C24B2E5D6921}" type="presParOf" srcId="{D17A2AD1-70C5-4C4D-BAD5-0FB4CB65F8C6}" destId="{1095E64C-FAD2-4629-8798-8FC33D18A688}" srcOrd="1" destOrd="0" presId="urn:microsoft.com/office/officeart/2005/8/layout/list1"/>
    <dgm:cxn modelId="{DA6B370B-D0D4-46FF-ABAA-1EA7151D77C9}" type="presParOf" srcId="{C51F6436-5BC3-4555-B170-D46602E77FA2}" destId="{83478CD5-4FC8-45B5-BD5A-F9B7BF33EDF6}" srcOrd="9" destOrd="0" presId="urn:microsoft.com/office/officeart/2005/8/layout/list1"/>
    <dgm:cxn modelId="{E2571311-CC13-42B2-B83F-CDDF2C4D96CA}" type="presParOf" srcId="{C51F6436-5BC3-4555-B170-D46602E77FA2}" destId="{9539A7B4-8669-45AE-AB08-631C72CB1A1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D8ACD3D-44B2-4522-9318-46ADD6255DE7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916D865E-D7F2-4675-8097-7526F865534A}">
      <dgm:prSet phldrT="[Tekst]"/>
      <dgm:spPr/>
      <dgm:t>
        <a:bodyPr anchor="ctr"/>
        <a:lstStyle/>
        <a:p>
          <a:pPr algn="ctr"/>
          <a:r>
            <a:rPr lang="pl-PL" dirty="0" smtClean="0"/>
            <a:t>Strony zawarły transakcję</a:t>
          </a:r>
          <a:endParaRPr lang="en-US" dirty="0"/>
        </a:p>
      </dgm:t>
    </dgm:pt>
    <dgm:pt modelId="{716E5FCF-8A91-4EA4-BE2F-F58B252BDD9E}" type="parTrans" cxnId="{93CDA90E-ECDF-40A5-A3BF-F53159FFDCD0}">
      <dgm:prSet/>
      <dgm:spPr/>
      <dgm:t>
        <a:bodyPr/>
        <a:lstStyle/>
        <a:p>
          <a:endParaRPr lang="en-US"/>
        </a:p>
      </dgm:t>
    </dgm:pt>
    <dgm:pt modelId="{135B2169-EAB2-4055-9900-1F3E06713B22}" type="sibTrans" cxnId="{93CDA90E-ECDF-40A5-A3BF-F53159FFDCD0}">
      <dgm:prSet/>
      <dgm:spPr/>
      <dgm:t>
        <a:bodyPr/>
        <a:lstStyle/>
        <a:p>
          <a:endParaRPr lang="en-US"/>
        </a:p>
      </dgm:t>
    </dgm:pt>
    <dgm:pt modelId="{8F55A314-6F0E-477A-B663-E43FF0B735E8}">
      <dgm:prSet phldrT="[Tekst]"/>
      <dgm:spPr/>
      <dgm:t>
        <a:bodyPr anchor="ctr"/>
        <a:lstStyle/>
        <a:p>
          <a:pPr algn="ctr"/>
          <a:r>
            <a:rPr lang="pl-PL" dirty="0" smtClean="0"/>
            <a:t>Strony miały pełną wiedzę o transakcji</a:t>
          </a:r>
          <a:endParaRPr lang="en-US" dirty="0"/>
        </a:p>
      </dgm:t>
    </dgm:pt>
    <dgm:pt modelId="{785E2AE7-D31C-4170-8C19-088013FB8A2A}" type="parTrans" cxnId="{B51D2EDD-741E-4705-BD50-1E1E8057D7D5}">
      <dgm:prSet/>
      <dgm:spPr/>
      <dgm:t>
        <a:bodyPr/>
        <a:lstStyle/>
        <a:p>
          <a:endParaRPr lang="en-US"/>
        </a:p>
      </dgm:t>
    </dgm:pt>
    <dgm:pt modelId="{D12D50BB-8491-402C-9699-D4A6AB970CB9}" type="sibTrans" cxnId="{B51D2EDD-741E-4705-BD50-1E1E8057D7D5}">
      <dgm:prSet/>
      <dgm:spPr/>
      <dgm:t>
        <a:bodyPr/>
        <a:lstStyle/>
        <a:p>
          <a:endParaRPr lang="en-US"/>
        </a:p>
      </dgm:t>
    </dgm:pt>
    <dgm:pt modelId="{B18AC287-4F6F-45A6-A903-F412732F8BB2}" type="pres">
      <dgm:prSet presAssocID="{DD8ACD3D-44B2-4522-9318-46ADD6255DE7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1C6B26F1-3CC6-464F-A642-3F73FA8AEB5F}" type="pres">
      <dgm:prSet presAssocID="{DD8ACD3D-44B2-4522-9318-46ADD6255DE7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37F82C-35C4-4B99-8FB5-97C7566625F6}" type="pres">
      <dgm:prSet presAssocID="{DD8ACD3D-44B2-4522-9318-46ADD6255DE7}" presName="LeftNode" presStyleLbl="bgImgPlace1" presStyleIdx="0" presStyleCnt="2">
        <dgm:presLayoutVars>
          <dgm:chMax val="2"/>
          <dgm:chPref val="2"/>
        </dgm:presLayoutVars>
      </dgm:prSet>
      <dgm:spPr/>
      <dgm:t>
        <a:bodyPr/>
        <a:lstStyle/>
        <a:p>
          <a:endParaRPr lang="en-US"/>
        </a:p>
      </dgm:t>
    </dgm:pt>
    <dgm:pt modelId="{3123B4D2-D729-48CB-B7AA-E2A6A98E21F2}" type="pres">
      <dgm:prSet presAssocID="{DD8ACD3D-44B2-4522-9318-46ADD6255DE7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55EDBD-DFFB-41DC-BB7F-491E6DEAD274}" type="pres">
      <dgm:prSet presAssocID="{DD8ACD3D-44B2-4522-9318-46ADD6255DE7}" presName="RightNode" presStyleLbl="bgImgPlace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3FAFF8AB-7D38-461F-9BBF-0D4CF471F599}" type="pres">
      <dgm:prSet presAssocID="{DD8ACD3D-44B2-4522-9318-46ADD6255DE7}" presName="TopArrow" presStyleLbl="node1" presStyleIdx="0" presStyleCnt="2"/>
      <dgm:spPr/>
      <dgm:t>
        <a:bodyPr/>
        <a:lstStyle/>
        <a:p>
          <a:endParaRPr lang="pl-PL"/>
        </a:p>
      </dgm:t>
    </dgm:pt>
    <dgm:pt modelId="{BA1A65B2-027A-446B-B122-56E050655545}" type="pres">
      <dgm:prSet presAssocID="{DD8ACD3D-44B2-4522-9318-46ADD6255DE7}" presName="BottomArrow" presStyleLbl="node1" presStyleIdx="1" presStyleCnt="2"/>
      <dgm:spPr/>
      <dgm:t>
        <a:bodyPr/>
        <a:lstStyle/>
        <a:p>
          <a:endParaRPr lang="pl-PL"/>
        </a:p>
      </dgm:t>
    </dgm:pt>
  </dgm:ptLst>
  <dgm:cxnLst>
    <dgm:cxn modelId="{2C53500A-DE09-4116-85DA-6473F4952F1B}" type="presOf" srcId="{916D865E-D7F2-4675-8097-7526F865534A}" destId="{1C6B26F1-3CC6-464F-A642-3F73FA8AEB5F}" srcOrd="0" destOrd="0" presId="urn:microsoft.com/office/officeart/2009/layout/ReverseList"/>
    <dgm:cxn modelId="{8642FAD5-659C-4A0A-BF87-C4DED5086615}" type="presOf" srcId="{8F55A314-6F0E-477A-B663-E43FF0B735E8}" destId="{A255EDBD-DFFB-41DC-BB7F-491E6DEAD274}" srcOrd="1" destOrd="0" presId="urn:microsoft.com/office/officeart/2009/layout/ReverseList"/>
    <dgm:cxn modelId="{89D32880-232B-4CE4-ABA2-3F45D6C6C284}" type="presOf" srcId="{DD8ACD3D-44B2-4522-9318-46ADD6255DE7}" destId="{B18AC287-4F6F-45A6-A903-F412732F8BB2}" srcOrd="0" destOrd="0" presId="urn:microsoft.com/office/officeart/2009/layout/ReverseList"/>
    <dgm:cxn modelId="{B51D2EDD-741E-4705-BD50-1E1E8057D7D5}" srcId="{DD8ACD3D-44B2-4522-9318-46ADD6255DE7}" destId="{8F55A314-6F0E-477A-B663-E43FF0B735E8}" srcOrd="1" destOrd="0" parTransId="{785E2AE7-D31C-4170-8C19-088013FB8A2A}" sibTransId="{D12D50BB-8491-402C-9699-D4A6AB970CB9}"/>
    <dgm:cxn modelId="{93CDA90E-ECDF-40A5-A3BF-F53159FFDCD0}" srcId="{DD8ACD3D-44B2-4522-9318-46ADD6255DE7}" destId="{916D865E-D7F2-4675-8097-7526F865534A}" srcOrd="0" destOrd="0" parTransId="{716E5FCF-8A91-4EA4-BE2F-F58B252BDD9E}" sibTransId="{135B2169-EAB2-4055-9900-1F3E06713B22}"/>
    <dgm:cxn modelId="{9A5027AE-BD5A-4BF6-A217-47763B3A2810}" type="presOf" srcId="{916D865E-D7F2-4675-8097-7526F865534A}" destId="{DE37F82C-35C4-4B99-8FB5-97C7566625F6}" srcOrd="1" destOrd="0" presId="urn:microsoft.com/office/officeart/2009/layout/ReverseList"/>
    <dgm:cxn modelId="{C9232730-B41E-4356-8B57-295CBB548A39}" type="presOf" srcId="{8F55A314-6F0E-477A-B663-E43FF0B735E8}" destId="{3123B4D2-D729-48CB-B7AA-E2A6A98E21F2}" srcOrd="0" destOrd="0" presId="urn:microsoft.com/office/officeart/2009/layout/ReverseList"/>
    <dgm:cxn modelId="{6C8A9AAE-33EC-46F9-B8DB-E870DAF21634}" type="presParOf" srcId="{B18AC287-4F6F-45A6-A903-F412732F8BB2}" destId="{1C6B26F1-3CC6-464F-A642-3F73FA8AEB5F}" srcOrd="0" destOrd="0" presId="urn:microsoft.com/office/officeart/2009/layout/ReverseList"/>
    <dgm:cxn modelId="{FD83EC0D-A1D3-40E7-8984-8045A24D4C8C}" type="presParOf" srcId="{B18AC287-4F6F-45A6-A903-F412732F8BB2}" destId="{DE37F82C-35C4-4B99-8FB5-97C7566625F6}" srcOrd="1" destOrd="0" presId="urn:microsoft.com/office/officeart/2009/layout/ReverseList"/>
    <dgm:cxn modelId="{1908D836-C7D2-4480-833E-B729CF78486C}" type="presParOf" srcId="{B18AC287-4F6F-45A6-A903-F412732F8BB2}" destId="{3123B4D2-D729-48CB-B7AA-E2A6A98E21F2}" srcOrd="2" destOrd="0" presId="urn:microsoft.com/office/officeart/2009/layout/ReverseList"/>
    <dgm:cxn modelId="{20BC110D-A2F2-4981-AA29-2D004C921227}" type="presParOf" srcId="{B18AC287-4F6F-45A6-A903-F412732F8BB2}" destId="{A255EDBD-DFFB-41DC-BB7F-491E6DEAD274}" srcOrd="3" destOrd="0" presId="urn:microsoft.com/office/officeart/2009/layout/ReverseList"/>
    <dgm:cxn modelId="{13A5F9DD-CF34-4FB0-85C7-4DA725E7E341}" type="presParOf" srcId="{B18AC287-4F6F-45A6-A903-F412732F8BB2}" destId="{3FAFF8AB-7D38-461F-9BBF-0D4CF471F599}" srcOrd="4" destOrd="0" presId="urn:microsoft.com/office/officeart/2009/layout/ReverseList"/>
    <dgm:cxn modelId="{AAFF9FC8-EEEA-4A95-A71B-59B4C2A1637A}" type="presParOf" srcId="{B18AC287-4F6F-45A6-A903-F412732F8BB2}" destId="{BA1A65B2-027A-446B-B122-56E050655545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AE3F21C-06DA-4909-971F-006D91820F4F}" type="doc">
      <dgm:prSet loTypeId="urn:microsoft.com/office/officeart/2005/8/layout/hProcess9" loCatId="process" qsTypeId="urn:microsoft.com/office/officeart/2005/8/quickstyle/simple1" qsCatId="simple" csTypeId="urn:microsoft.com/office/officeart/2005/8/colors/accent2_1" csCatId="accent2" phldr="1"/>
      <dgm:spPr/>
    </dgm:pt>
    <dgm:pt modelId="{E8819DE9-E858-43CE-BF11-94D10FE69A8C}">
      <dgm:prSet phldrT="[Tekst]" custT="1"/>
      <dgm:spPr>
        <a:ln w="6350"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pl-PL" sz="12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</a:rPr>
            <a:t>Analiza rynku</a:t>
          </a:r>
          <a:endParaRPr lang="en-US" sz="1200" dirty="0">
            <a:solidFill>
              <a:schemeClr val="tx1">
                <a:lumMod val="85000"/>
                <a:lumOff val="15000"/>
              </a:schemeClr>
            </a:solidFill>
            <a:latin typeface="+mn-lt"/>
          </a:endParaRPr>
        </a:p>
      </dgm:t>
    </dgm:pt>
    <dgm:pt modelId="{E23258CE-C6C6-48F2-95B7-59D2B759BF29}" type="parTrans" cxnId="{595953E5-A259-4112-B512-18C8CC72CD31}">
      <dgm:prSet/>
      <dgm:spPr/>
      <dgm:t>
        <a:bodyPr/>
        <a:lstStyle/>
        <a:p>
          <a:endParaRPr lang="en-US" sz="2000"/>
        </a:p>
      </dgm:t>
    </dgm:pt>
    <dgm:pt modelId="{FF010377-1C69-4965-B5A4-5F7DE5358ECC}" type="sibTrans" cxnId="{595953E5-A259-4112-B512-18C8CC72CD31}">
      <dgm:prSet/>
      <dgm:spPr/>
      <dgm:t>
        <a:bodyPr/>
        <a:lstStyle/>
        <a:p>
          <a:endParaRPr lang="en-US" sz="2000"/>
        </a:p>
      </dgm:t>
    </dgm:pt>
    <dgm:pt modelId="{FC65F746-0C1F-4BCE-B930-7236708B34C7}">
      <dgm:prSet phldrT="[Tekst]" custT="1"/>
      <dgm:spPr>
        <a:ln w="6350"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pl-PL" sz="12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</a:rPr>
            <a:t>Spotkania/oferty</a:t>
          </a:r>
          <a:endParaRPr lang="en-US" sz="1200" dirty="0">
            <a:solidFill>
              <a:schemeClr val="tx1">
                <a:lumMod val="85000"/>
                <a:lumOff val="15000"/>
              </a:schemeClr>
            </a:solidFill>
            <a:latin typeface="+mn-lt"/>
          </a:endParaRPr>
        </a:p>
      </dgm:t>
    </dgm:pt>
    <dgm:pt modelId="{B766B0BA-9656-4ADD-99C9-BFBECFD92A2A}" type="parTrans" cxnId="{D01DCC84-2AA4-48AF-84A3-D82CFB73F05F}">
      <dgm:prSet/>
      <dgm:spPr/>
      <dgm:t>
        <a:bodyPr/>
        <a:lstStyle/>
        <a:p>
          <a:endParaRPr lang="en-US" sz="2000"/>
        </a:p>
      </dgm:t>
    </dgm:pt>
    <dgm:pt modelId="{1EE9BE15-57D8-4B7B-BFD4-7BC1260384AD}" type="sibTrans" cxnId="{D01DCC84-2AA4-48AF-84A3-D82CFB73F05F}">
      <dgm:prSet/>
      <dgm:spPr/>
      <dgm:t>
        <a:bodyPr/>
        <a:lstStyle/>
        <a:p>
          <a:endParaRPr lang="en-US" sz="2000"/>
        </a:p>
      </dgm:t>
    </dgm:pt>
    <dgm:pt modelId="{5558E640-BD38-4BCB-B29A-D6C1D477FD05}">
      <dgm:prSet phldrT="[Tekst]" custT="1"/>
      <dgm:spPr>
        <a:ln w="6350"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pl-PL" sz="12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</a:rPr>
            <a:t>Term </a:t>
          </a:r>
          <a:r>
            <a:rPr lang="pl-PL" sz="1200" dirty="0" err="1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</a:rPr>
            <a:t>sheet</a:t>
          </a:r>
          <a:endParaRPr lang="en-US" sz="1200" dirty="0">
            <a:solidFill>
              <a:schemeClr val="tx1">
                <a:lumMod val="85000"/>
                <a:lumOff val="15000"/>
              </a:schemeClr>
            </a:solidFill>
            <a:latin typeface="+mn-lt"/>
          </a:endParaRPr>
        </a:p>
      </dgm:t>
    </dgm:pt>
    <dgm:pt modelId="{D040F1B6-964C-402A-A952-459FD01970D5}" type="parTrans" cxnId="{32E6433A-3F9B-4FE8-84E1-3F21EA3B062F}">
      <dgm:prSet/>
      <dgm:spPr/>
      <dgm:t>
        <a:bodyPr/>
        <a:lstStyle/>
        <a:p>
          <a:endParaRPr lang="en-US" sz="2000"/>
        </a:p>
      </dgm:t>
    </dgm:pt>
    <dgm:pt modelId="{F5A3DE87-6C38-49AC-8E3E-3B357187E8FC}" type="sibTrans" cxnId="{32E6433A-3F9B-4FE8-84E1-3F21EA3B062F}">
      <dgm:prSet/>
      <dgm:spPr/>
      <dgm:t>
        <a:bodyPr/>
        <a:lstStyle/>
        <a:p>
          <a:endParaRPr lang="en-US" sz="2000"/>
        </a:p>
      </dgm:t>
    </dgm:pt>
    <dgm:pt modelId="{05715335-F294-42AB-87B7-65724252EA1D}">
      <dgm:prSet custT="1"/>
      <dgm:spPr>
        <a:ln w="6350"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pl-PL" sz="1200" dirty="0" err="1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</a:rPr>
            <a:t>Due</a:t>
          </a:r>
          <a:r>
            <a:rPr lang="pl-PL" sz="12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</a:rPr>
            <a:t> </a:t>
          </a:r>
          <a:r>
            <a:rPr lang="pl-PL" sz="1200" dirty="0" err="1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</a:rPr>
            <a:t>diligence</a:t>
          </a:r>
          <a:endParaRPr lang="en-US" sz="1200" dirty="0">
            <a:solidFill>
              <a:schemeClr val="tx1">
                <a:lumMod val="85000"/>
                <a:lumOff val="15000"/>
              </a:schemeClr>
            </a:solidFill>
            <a:latin typeface="+mn-lt"/>
          </a:endParaRPr>
        </a:p>
      </dgm:t>
    </dgm:pt>
    <dgm:pt modelId="{2C1D3077-3FB9-4105-A694-9AB2081480BC}" type="parTrans" cxnId="{BEE6A565-53B9-4D3F-B707-6E52B9828DAA}">
      <dgm:prSet/>
      <dgm:spPr/>
      <dgm:t>
        <a:bodyPr/>
        <a:lstStyle/>
        <a:p>
          <a:endParaRPr lang="en-US" sz="2000"/>
        </a:p>
      </dgm:t>
    </dgm:pt>
    <dgm:pt modelId="{3A2E9B2B-7885-41B0-8D39-16E60B39050D}" type="sibTrans" cxnId="{BEE6A565-53B9-4D3F-B707-6E52B9828DAA}">
      <dgm:prSet/>
      <dgm:spPr/>
      <dgm:t>
        <a:bodyPr/>
        <a:lstStyle/>
        <a:p>
          <a:endParaRPr lang="en-US" sz="2000"/>
        </a:p>
      </dgm:t>
    </dgm:pt>
    <dgm:pt modelId="{C5A0113C-CB9E-49E9-95BB-4A80FFBA950F}">
      <dgm:prSet custT="1"/>
      <dgm:spPr>
        <a:ln w="6350"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pl-PL" sz="12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</a:rPr>
            <a:t>Umowa inwestycyjna</a:t>
          </a:r>
          <a:endParaRPr lang="en-US" sz="1200" dirty="0">
            <a:solidFill>
              <a:schemeClr val="tx1">
                <a:lumMod val="85000"/>
                <a:lumOff val="15000"/>
              </a:schemeClr>
            </a:solidFill>
            <a:latin typeface="+mn-lt"/>
          </a:endParaRPr>
        </a:p>
      </dgm:t>
    </dgm:pt>
    <dgm:pt modelId="{55C87EDB-C5F1-4E97-A388-451BD265B6CD}" type="parTrans" cxnId="{32A33EBF-53E6-42EB-BCE5-8C70A8FD5AB7}">
      <dgm:prSet/>
      <dgm:spPr/>
      <dgm:t>
        <a:bodyPr/>
        <a:lstStyle/>
        <a:p>
          <a:endParaRPr lang="en-US" sz="2000"/>
        </a:p>
      </dgm:t>
    </dgm:pt>
    <dgm:pt modelId="{29660CF4-C40F-4C2F-B900-BC9D61D78395}" type="sibTrans" cxnId="{32A33EBF-53E6-42EB-BCE5-8C70A8FD5AB7}">
      <dgm:prSet/>
      <dgm:spPr/>
      <dgm:t>
        <a:bodyPr/>
        <a:lstStyle/>
        <a:p>
          <a:endParaRPr lang="en-US" sz="2000"/>
        </a:p>
      </dgm:t>
    </dgm:pt>
    <dgm:pt modelId="{F16E2C7D-AC07-463F-A4EB-4D41D3308C74}" type="pres">
      <dgm:prSet presAssocID="{9AE3F21C-06DA-4909-971F-006D91820F4F}" presName="CompostProcess" presStyleCnt="0">
        <dgm:presLayoutVars>
          <dgm:dir/>
          <dgm:resizeHandles val="exact"/>
        </dgm:presLayoutVars>
      </dgm:prSet>
      <dgm:spPr/>
    </dgm:pt>
    <dgm:pt modelId="{9073B3EB-7853-41A0-B3EE-D5BCD288C9DA}" type="pres">
      <dgm:prSet presAssocID="{9AE3F21C-06DA-4909-971F-006D91820F4F}" presName="arrow" presStyleLbl="bgShp" presStyleIdx="0" presStyleCnt="1" custLinFactNeighborX="-232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pattFill prst="pct5">
          <a:fgClr>
            <a:schemeClr val="lt1"/>
          </a:fgClr>
          <a:bgClr>
            <a:schemeClr val="bg1"/>
          </a:bgClr>
        </a:pattFill>
        <a:ln w="3175">
          <a:solidFill>
            <a:schemeClr val="tx1">
              <a:lumMod val="65000"/>
              <a:lumOff val="35000"/>
            </a:schemeClr>
          </a:solidFill>
          <a:prstDash val="dash"/>
        </a:ln>
      </dgm:spPr>
    </dgm:pt>
    <dgm:pt modelId="{5E650B0B-66E2-4D98-B027-975E1FF9351B}" type="pres">
      <dgm:prSet presAssocID="{9AE3F21C-06DA-4909-971F-006D91820F4F}" presName="linearProcess" presStyleCnt="0"/>
      <dgm:spPr/>
    </dgm:pt>
    <dgm:pt modelId="{B72B054C-B17A-48A3-B928-7E7B319A0501}" type="pres">
      <dgm:prSet presAssocID="{E8819DE9-E858-43CE-BF11-94D10FE69A8C}" presName="textNode" presStyleLbl="node1" presStyleIdx="0" presStyleCnt="5" custScaleY="5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62A0E05-CD91-463D-BC02-8CFB64810EAA}" type="pres">
      <dgm:prSet presAssocID="{FF010377-1C69-4965-B5A4-5F7DE5358ECC}" presName="sibTrans" presStyleCnt="0"/>
      <dgm:spPr/>
    </dgm:pt>
    <dgm:pt modelId="{F7D803D2-BFFA-4058-8D2A-004876ED32E2}" type="pres">
      <dgm:prSet presAssocID="{FC65F746-0C1F-4BCE-B930-7236708B34C7}" presName="textNode" presStyleLbl="node1" presStyleIdx="1" presStyleCnt="5" custScaleY="5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B3B10C5-94CF-4FED-80BC-07E5A6729664}" type="pres">
      <dgm:prSet presAssocID="{1EE9BE15-57D8-4B7B-BFD4-7BC1260384AD}" presName="sibTrans" presStyleCnt="0"/>
      <dgm:spPr/>
    </dgm:pt>
    <dgm:pt modelId="{10F99CE9-1D23-4E1E-A677-82AC50717164}" type="pres">
      <dgm:prSet presAssocID="{5558E640-BD38-4BCB-B29A-D6C1D477FD05}" presName="textNode" presStyleLbl="node1" presStyleIdx="2" presStyleCnt="5" custScaleY="5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38491B8-8EDA-44FF-9EE1-C9CEC855B862}" type="pres">
      <dgm:prSet presAssocID="{F5A3DE87-6C38-49AC-8E3E-3B357187E8FC}" presName="sibTrans" presStyleCnt="0"/>
      <dgm:spPr/>
    </dgm:pt>
    <dgm:pt modelId="{85A2E9A7-8545-4495-B6D1-61CBCE062B0A}" type="pres">
      <dgm:prSet presAssocID="{05715335-F294-42AB-87B7-65724252EA1D}" presName="textNode" presStyleLbl="node1" presStyleIdx="3" presStyleCnt="5" custScaleY="5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1E40023-4E89-431B-9322-DABCE1E81A85}" type="pres">
      <dgm:prSet presAssocID="{3A2E9B2B-7885-41B0-8D39-16E60B39050D}" presName="sibTrans" presStyleCnt="0"/>
      <dgm:spPr/>
    </dgm:pt>
    <dgm:pt modelId="{25D906BA-0249-4328-95E2-22182A0131FB}" type="pres">
      <dgm:prSet presAssocID="{C5A0113C-CB9E-49E9-95BB-4A80FFBA950F}" presName="textNode" presStyleLbl="node1" presStyleIdx="4" presStyleCnt="5" custScaleY="5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95953E5-A259-4112-B512-18C8CC72CD31}" srcId="{9AE3F21C-06DA-4909-971F-006D91820F4F}" destId="{E8819DE9-E858-43CE-BF11-94D10FE69A8C}" srcOrd="0" destOrd="0" parTransId="{E23258CE-C6C6-48F2-95B7-59D2B759BF29}" sibTransId="{FF010377-1C69-4965-B5A4-5F7DE5358ECC}"/>
    <dgm:cxn modelId="{304733C4-9DBD-46E9-93C8-E86FC203C23E}" type="presOf" srcId="{E8819DE9-E858-43CE-BF11-94D10FE69A8C}" destId="{B72B054C-B17A-48A3-B928-7E7B319A0501}" srcOrd="0" destOrd="0" presId="urn:microsoft.com/office/officeart/2005/8/layout/hProcess9"/>
    <dgm:cxn modelId="{17A08214-EE70-4C7F-91D2-8B98DD2EF432}" type="presOf" srcId="{5558E640-BD38-4BCB-B29A-D6C1D477FD05}" destId="{10F99CE9-1D23-4E1E-A677-82AC50717164}" srcOrd="0" destOrd="0" presId="urn:microsoft.com/office/officeart/2005/8/layout/hProcess9"/>
    <dgm:cxn modelId="{7E64BBCF-AFF4-4299-BB40-C033C20FD444}" type="presOf" srcId="{9AE3F21C-06DA-4909-971F-006D91820F4F}" destId="{F16E2C7D-AC07-463F-A4EB-4D41D3308C74}" srcOrd="0" destOrd="0" presId="urn:microsoft.com/office/officeart/2005/8/layout/hProcess9"/>
    <dgm:cxn modelId="{C826673A-ED38-4ED3-BC5B-7F039C513322}" type="presOf" srcId="{FC65F746-0C1F-4BCE-B930-7236708B34C7}" destId="{F7D803D2-BFFA-4058-8D2A-004876ED32E2}" srcOrd="0" destOrd="0" presId="urn:microsoft.com/office/officeart/2005/8/layout/hProcess9"/>
    <dgm:cxn modelId="{71254D6C-1A6E-4BE3-871D-D3797EE264F2}" type="presOf" srcId="{05715335-F294-42AB-87B7-65724252EA1D}" destId="{85A2E9A7-8545-4495-B6D1-61CBCE062B0A}" srcOrd="0" destOrd="0" presId="urn:microsoft.com/office/officeart/2005/8/layout/hProcess9"/>
    <dgm:cxn modelId="{32A33EBF-53E6-42EB-BCE5-8C70A8FD5AB7}" srcId="{9AE3F21C-06DA-4909-971F-006D91820F4F}" destId="{C5A0113C-CB9E-49E9-95BB-4A80FFBA950F}" srcOrd="4" destOrd="0" parTransId="{55C87EDB-C5F1-4E97-A388-451BD265B6CD}" sibTransId="{29660CF4-C40F-4C2F-B900-BC9D61D78395}"/>
    <dgm:cxn modelId="{D01DCC84-2AA4-48AF-84A3-D82CFB73F05F}" srcId="{9AE3F21C-06DA-4909-971F-006D91820F4F}" destId="{FC65F746-0C1F-4BCE-B930-7236708B34C7}" srcOrd="1" destOrd="0" parTransId="{B766B0BA-9656-4ADD-99C9-BFBECFD92A2A}" sibTransId="{1EE9BE15-57D8-4B7B-BFD4-7BC1260384AD}"/>
    <dgm:cxn modelId="{A7A86A63-4A0F-4AC3-B0C2-A57AD25690E0}" type="presOf" srcId="{C5A0113C-CB9E-49E9-95BB-4A80FFBA950F}" destId="{25D906BA-0249-4328-95E2-22182A0131FB}" srcOrd="0" destOrd="0" presId="urn:microsoft.com/office/officeart/2005/8/layout/hProcess9"/>
    <dgm:cxn modelId="{32E6433A-3F9B-4FE8-84E1-3F21EA3B062F}" srcId="{9AE3F21C-06DA-4909-971F-006D91820F4F}" destId="{5558E640-BD38-4BCB-B29A-D6C1D477FD05}" srcOrd="2" destOrd="0" parTransId="{D040F1B6-964C-402A-A952-459FD01970D5}" sibTransId="{F5A3DE87-6C38-49AC-8E3E-3B357187E8FC}"/>
    <dgm:cxn modelId="{BEE6A565-53B9-4D3F-B707-6E52B9828DAA}" srcId="{9AE3F21C-06DA-4909-971F-006D91820F4F}" destId="{05715335-F294-42AB-87B7-65724252EA1D}" srcOrd="3" destOrd="0" parTransId="{2C1D3077-3FB9-4105-A694-9AB2081480BC}" sibTransId="{3A2E9B2B-7885-41B0-8D39-16E60B39050D}"/>
    <dgm:cxn modelId="{AF1579CF-461B-4B58-857E-CEE3E5B77CD2}" type="presParOf" srcId="{F16E2C7D-AC07-463F-A4EB-4D41D3308C74}" destId="{9073B3EB-7853-41A0-B3EE-D5BCD288C9DA}" srcOrd="0" destOrd="0" presId="urn:microsoft.com/office/officeart/2005/8/layout/hProcess9"/>
    <dgm:cxn modelId="{96678B0B-2D38-42C5-9CD6-7D9A52CA9421}" type="presParOf" srcId="{F16E2C7D-AC07-463F-A4EB-4D41D3308C74}" destId="{5E650B0B-66E2-4D98-B027-975E1FF9351B}" srcOrd="1" destOrd="0" presId="urn:microsoft.com/office/officeart/2005/8/layout/hProcess9"/>
    <dgm:cxn modelId="{FB9386FD-8BBC-43C5-A728-EB8F68072E74}" type="presParOf" srcId="{5E650B0B-66E2-4D98-B027-975E1FF9351B}" destId="{B72B054C-B17A-48A3-B928-7E7B319A0501}" srcOrd="0" destOrd="0" presId="urn:microsoft.com/office/officeart/2005/8/layout/hProcess9"/>
    <dgm:cxn modelId="{40B6289C-E0EA-41D5-AB71-5106067ED78F}" type="presParOf" srcId="{5E650B0B-66E2-4D98-B027-975E1FF9351B}" destId="{F62A0E05-CD91-463D-BC02-8CFB64810EAA}" srcOrd="1" destOrd="0" presId="urn:microsoft.com/office/officeart/2005/8/layout/hProcess9"/>
    <dgm:cxn modelId="{1D678A57-FD6F-4C4C-9463-3D365E846FEA}" type="presParOf" srcId="{5E650B0B-66E2-4D98-B027-975E1FF9351B}" destId="{F7D803D2-BFFA-4058-8D2A-004876ED32E2}" srcOrd="2" destOrd="0" presId="urn:microsoft.com/office/officeart/2005/8/layout/hProcess9"/>
    <dgm:cxn modelId="{886F1B1A-00F0-4CBC-8127-051E2A007C19}" type="presParOf" srcId="{5E650B0B-66E2-4D98-B027-975E1FF9351B}" destId="{DB3B10C5-94CF-4FED-80BC-07E5A6729664}" srcOrd="3" destOrd="0" presId="urn:microsoft.com/office/officeart/2005/8/layout/hProcess9"/>
    <dgm:cxn modelId="{7F6613AB-A9DB-4379-85D2-C527EF1C1DA5}" type="presParOf" srcId="{5E650B0B-66E2-4D98-B027-975E1FF9351B}" destId="{10F99CE9-1D23-4E1E-A677-82AC50717164}" srcOrd="4" destOrd="0" presId="urn:microsoft.com/office/officeart/2005/8/layout/hProcess9"/>
    <dgm:cxn modelId="{41968E82-549B-4922-A26D-ECE640822314}" type="presParOf" srcId="{5E650B0B-66E2-4D98-B027-975E1FF9351B}" destId="{F38491B8-8EDA-44FF-9EE1-C9CEC855B862}" srcOrd="5" destOrd="0" presId="urn:microsoft.com/office/officeart/2005/8/layout/hProcess9"/>
    <dgm:cxn modelId="{6E4F60E9-4DC7-4CAB-B760-04D10CD1BE96}" type="presParOf" srcId="{5E650B0B-66E2-4D98-B027-975E1FF9351B}" destId="{85A2E9A7-8545-4495-B6D1-61CBCE062B0A}" srcOrd="6" destOrd="0" presId="urn:microsoft.com/office/officeart/2005/8/layout/hProcess9"/>
    <dgm:cxn modelId="{C50F5723-1E80-432B-B456-1745CEA9DCB1}" type="presParOf" srcId="{5E650B0B-66E2-4D98-B027-975E1FF9351B}" destId="{61E40023-4E89-431B-9322-DABCE1E81A85}" srcOrd="7" destOrd="0" presId="urn:microsoft.com/office/officeart/2005/8/layout/hProcess9"/>
    <dgm:cxn modelId="{6D86811F-6A0A-4F24-95B8-618450E332C7}" type="presParOf" srcId="{5E650B0B-66E2-4D98-B027-975E1FF9351B}" destId="{25D906BA-0249-4328-95E2-22182A0131FB}" srcOrd="8" destOrd="0" presId="urn:microsoft.com/office/officeart/2005/8/layout/hProcess9"/>
  </dgm:cxnLst>
  <dgm:bg/>
  <dgm:whole>
    <a:ln w="6350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BAFF7C-E39C-4374-A7CE-BF837D2442CD}">
      <dsp:nvSpPr>
        <dsp:cNvPr id="0" name=""/>
        <dsp:cNvSpPr/>
      </dsp:nvSpPr>
      <dsp:spPr>
        <a:xfrm rot="16200000">
          <a:off x="988695" y="-988695"/>
          <a:ext cx="1914525" cy="3891915"/>
        </a:xfrm>
        <a:prstGeom prst="round1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Sprzedaję</a:t>
          </a:r>
          <a:endParaRPr lang="en-US" sz="1800" kern="1200" dirty="0"/>
        </a:p>
      </dsp:txBody>
      <dsp:txXfrm rot="16200000">
        <a:off x="1228010" y="-1228010"/>
        <a:ext cx="1435893" cy="3891915"/>
      </dsp:txXfrm>
    </dsp:sp>
    <dsp:sp modelId="{B5FB597D-FD59-46E2-A8FB-9B253DB70A87}">
      <dsp:nvSpPr>
        <dsp:cNvPr id="0" name=""/>
        <dsp:cNvSpPr/>
      </dsp:nvSpPr>
      <dsp:spPr>
        <a:xfrm>
          <a:off x="3891915" y="0"/>
          <a:ext cx="3891915" cy="1914525"/>
        </a:xfrm>
        <a:prstGeom prst="round1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Kupuję</a:t>
          </a:r>
          <a:endParaRPr lang="en-US" sz="1800" kern="1200" dirty="0"/>
        </a:p>
      </dsp:txBody>
      <dsp:txXfrm>
        <a:off x="3891915" y="0"/>
        <a:ext cx="3891915" cy="1435893"/>
      </dsp:txXfrm>
    </dsp:sp>
    <dsp:sp modelId="{D2AE457E-F231-4C24-B877-6E36A541C271}">
      <dsp:nvSpPr>
        <dsp:cNvPr id="0" name=""/>
        <dsp:cNvSpPr/>
      </dsp:nvSpPr>
      <dsp:spPr>
        <a:xfrm rot="10800000">
          <a:off x="0" y="1914525"/>
          <a:ext cx="3891915" cy="1914525"/>
        </a:xfrm>
        <a:prstGeom prst="round1Rect">
          <a:avLst/>
        </a:prstGeom>
        <a:solidFill>
          <a:schemeClr val="accent3">
            <a:shade val="80000"/>
            <a:hueOff val="0"/>
            <a:satOff val="0"/>
            <a:lumOff val="14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Wysoka cena, aby: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- Uzyskać pożądany zwrot z inwestycji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800" kern="1200" dirty="0" smtClean="0"/>
        </a:p>
      </dsp:txBody>
      <dsp:txXfrm rot="10800000">
        <a:off x="0" y="2393156"/>
        <a:ext cx="3891915" cy="1435893"/>
      </dsp:txXfrm>
    </dsp:sp>
    <dsp:sp modelId="{E6F441E2-7190-43A5-B8B7-9156658C7477}">
      <dsp:nvSpPr>
        <dsp:cNvPr id="0" name=""/>
        <dsp:cNvSpPr/>
      </dsp:nvSpPr>
      <dsp:spPr>
        <a:xfrm rot="5400000">
          <a:off x="4880610" y="925830"/>
          <a:ext cx="1914525" cy="3891915"/>
        </a:xfrm>
        <a:prstGeom prst="round1Rect">
          <a:avLst/>
        </a:prstGeom>
        <a:solidFill>
          <a:schemeClr val="accent3">
            <a:shade val="80000"/>
            <a:hueOff val="0"/>
            <a:satOff val="0"/>
            <a:lumOff val="213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Niska cena, aby: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- W horyzoncie inwestycyjnym znaleźć kupca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- Długoterminowo czerpać korzyści z dywidendy</a:t>
          </a:r>
          <a:endParaRPr lang="en-US" sz="1800" kern="1200" dirty="0"/>
        </a:p>
      </dsp:txBody>
      <dsp:txXfrm rot="5400000">
        <a:off x="5119925" y="1165145"/>
        <a:ext cx="1435893" cy="3891915"/>
      </dsp:txXfrm>
    </dsp:sp>
    <dsp:sp modelId="{5EAA180D-9B6D-4462-9198-82E664C8BA5A}">
      <dsp:nvSpPr>
        <dsp:cNvPr id="0" name=""/>
        <dsp:cNvSpPr/>
      </dsp:nvSpPr>
      <dsp:spPr>
        <a:xfrm>
          <a:off x="2432446" y="722766"/>
          <a:ext cx="2918936" cy="1680943"/>
        </a:xfrm>
        <a:prstGeom prst="roundRect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- Przedsiębiorca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- Inwestorzy indywidualni, instytucjonalni</a:t>
          </a:r>
          <a:endParaRPr lang="en-US" sz="1800" kern="1200" dirty="0"/>
        </a:p>
      </dsp:txBody>
      <dsp:txXfrm>
        <a:off x="2432446" y="722766"/>
        <a:ext cx="2918936" cy="168094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E13FA50-E440-425A-B1F4-74A5D7CDD910}">
      <dsp:nvSpPr>
        <dsp:cNvPr id="0" name=""/>
        <dsp:cNvSpPr/>
      </dsp:nvSpPr>
      <dsp:spPr>
        <a:xfrm>
          <a:off x="1668008" y="124737"/>
          <a:ext cx="1552123" cy="9153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Raportowanie wewnętrzne</a:t>
          </a:r>
          <a:endParaRPr lang="en-US" sz="1600" kern="1200" dirty="0"/>
        </a:p>
      </dsp:txBody>
      <dsp:txXfrm>
        <a:off x="1668008" y="124737"/>
        <a:ext cx="1552123" cy="915333"/>
      </dsp:txXfrm>
    </dsp:sp>
    <dsp:sp modelId="{8CE999DD-3541-4C3D-8B9F-1FEBAD8CDEE3}">
      <dsp:nvSpPr>
        <dsp:cNvPr id="0" name=""/>
        <dsp:cNvSpPr/>
      </dsp:nvSpPr>
      <dsp:spPr>
        <a:xfrm>
          <a:off x="614766" y="582404"/>
          <a:ext cx="3658607" cy="3658607"/>
        </a:xfrm>
        <a:custGeom>
          <a:avLst/>
          <a:gdLst/>
          <a:ahLst/>
          <a:cxnLst/>
          <a:rect l="0" t="0" r="0" b="0"/>
          <a:pathLst>
            <a:path>
              <a:moveTo>
                <a:pt x="2614179" y="176934"/>
              </a:moveTo>
              <a:arcTo wR="1829303" hR="1829303" stAng="17724464" swAng="181718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D2F392-E246-4A70-8057-9C361AD16CA3}">
      <dsp:nvSpPr>
        <dsp:cNvPr id="0" name=""/>
        <dsp:cNvSpPr/>
      </dsp:nvSpPr>
      <dsp:spPr>
        <a:xfrm>
          <a:off x="3479739" y="1388755"/>
          <a:ext cx="1408204" cy="9153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Planowanie strategiczne</a:t>
          </a:r>
          <a:endParaRPr lang="en-US" sz="1600" kern="1200" dirty="0"/>
        </a:p>
      </dsp:txBody>
      <dsp:txXfrm>
        <a:off x="3479739" y="1388755"/>
        <a:ext cx="1408204" cy="915333"/>
      </dsp:txXfrm>
    </dsp:sp>
    <dsp:sp modelId="{F030314D-E509-49C6-AB55-3F756EE00BE2}">
      <dsp:nvSpPr>
        <dsp:cNvPr id="0" name=""/>
        <dsp:cNvSpPr/>
      </dsp:nvSpPr>
      <dsp:spPr>
        <a:xfrm>
          <a:off x="614766" y="582404"/>
          <a:ext cx="3658607" cy="3658607"/>
        </a:xfrm>
        <a:custGeom>
          <a:avLst/>
          <a:gdLst/>
          <a:ahLst/>
          <a:cxnLst/>
          <a:rect l="0" t="0" r="0" b="0"/>
          <a:pathLst>
            <a:path>
              <a:moveTo>
                <a:pt x="3656091" y="1733380"/>
              </a:moveTo>
              <a:arcTo wR="1829303" hR="1829303" stAng="21419652" swAng="219683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CD1621-EE53-4310-99CC-9C642CF99BD1}">
      <dsp:nvSpPr>
        <dsp:cNvPr id="0" name=""/>
        <dsp:cNvSpPr/>
      </dsp:nvSpPr>
      <dsp:spPr>
        <a:xfrm>
          <a:off x="2686834" y="3433979"/>
          <a:ext cx="1664948" cy="9153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Optymalizacja podatkowa</a:t>
          </a:r>
          <a:endParaRPr lang="en-US" sz="1600" kern="1200" dirty="0"/>
        </a:p>
      </dsp:txBody>
      <dsp:txXfrm>
        <a:off x="2686834" y="3433979"/>
        <a:ext cx="1664948" cy="915333"/>
      </dsp:txXfrm>
    </dsp:sp>
    <dsp:sp modelId="{B7720BF3-968C-4C27-BE3C-A7A52B488BB2}">
      <dsp:nvSpPr>
        <dsp:cNvPr id="0" name=""/>
        <dsp:cNvSpPr/>
      </dsp:nvSpPr>
      <dsp:spPr>
        <a:xfrm>
          <a:off x="614766" y="582404"/>
          <a:ext cx="3658607" cy="3658607"/>
        </a:xfrm>
        <a:custGeom>
          <a:avLst/>
          <a:gdLst/>
          <a:ahLst/>
          <a:cxnLst/>
          <a:rect l="0" t="0" r="0" b="0"/>
          <a:pathLst>
            <a:path>
              <a:moveTo>
                <a:pt x="2065977" y="3643232"/>
              </a:moveTo>
              <a:arcTo wR="1829303" hR="1829303" stAng="4953977" swAng="113681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020091-62ED-480B-AFD2-DDD366471019}">
      <dsp:nvSpPr>
        <dsp:cNvPr id="0" name=""/>
        <dsp:cNvSpPr/>
      </dsp:nvSpPr>
      <dsp:spPr>
        <a:xfrm>
          <a:off x="664730" y="3433979"/>
          <a:ext cx="1408204" cy="9153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Wyniki finansowe</a:t>
          </a:r>
          <a:endParaRPr lang="en-US" sz="1600" kern="1200" dirty="0"/>
        </a:p>
      </dsp:txBody>
      <dsp:txXfrm>
        <a:off x="664730" y="3433979"/>
        <a:ext cx="1408204" cy="915333"/>
      </dsp:txXfrm>
    </dsp:sp>
    <dsp:sp modelId="{3542EDAA-D8A2-4284-988E-264A0F5AD17F}">
      <dsp:nvSpPr>
        <dsp:cNvPr id="0" name=""/>
        <dsp:cNvSpPr/>
      </dsp:nvSpPr>
      <dsp:spPr>
        <a:xfrm>
          <a:off x="614766" y="582404"/>
          <a:ext cx="3658607" cy="3658607"/>
        </a:xfrm>
        <a:custGeom>
          <a:avLst/>
          <a:gdLst/>
          <a:ahLst/>
          <a:cxnLst/>
          <a:rect l="0" t="0" r="0" b="0"/>
          <a:pathLst>
            <a:path>
              <a:moveTo>
                <a:pt x="305780" y="2841840"/>
              </a:moveTo>
              <a:arcTo wR="1829303" hR="1829303" stAng="8783515" swAng="219683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583E38-648C-4635-98A7-EBC8E850724C}">
      <dsp:nvSpPr>
        <dsp:cNvPr id="0" name=""/>
        <dsp:cNvSpPr/>
      </dsp:nvSpPr>
      <dsp:spPr>
        <a:xfrm>
          <a:off x="196" y="1388755"/>
          <a:ext cx="1408204" cy="9153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Ludzie</a:t>
          </a:r>
          <a:endParaRPr lang="en-US" sz="1600" kern="1200" dirty="0"/>
        </a:p>
      </dsp:txBody>
      <dsp:txXfrm>
        <a:off x="196" y="1388755"/>
        <a:ext cx="1408204" cy="915333"/>
      </dsp:txXfrm>
    </dsp:sp>
    <dsp:sp modelId="{6D974B78-BC29-43BF-8170-AB90E504B8C1}">
      <dsp:nvSpPr>
        <dsp:cNvPr id="0" name=""/>
        <dsp:cNvSpPr/>
      </dsp:nvSpPr>
      <dsp:spPr>
        <a:xfrm>
          <a:off x="614766" y="582404"/>
          <a:ext cx="3658607" cy="3658607"/>
        </a:xfrm>
        <a:custGeom>
          <a:avLst/>
          <a:gdLst/>
          <a:ahLst/>
          <a:cxnLst/>
          <a:rect l="0" t="0" r="0" b="0"/>
          <a:pathLst>
            <a:path>
              <a:moveTo>
                <a:pt x="318226" y="798286"/>
              </a:moveTo>
              <a:arcTo wR="1829303" hR="1829303" stAng="12858357" swAng="181718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49D059-6739-4769-813B-A76B6B0CD47B}">
      <dsp:nvSpPr>
        <dsp:cNvPr id="0" name=""/>
        <dsp:cNvSpPr/>
      </dsp:nvSpPr>
      <dsp:spPr>
        <a:xfrm>
          <a:off x="3688" y="0"/>
          <a:ext cx="487400" cy="48740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5D8BB7-9D9E-4801-8B2B-5FE65A09C980}">
      <dsp:nvSpPr>
        <dsp:cNvPr id="0" name=""/>
        <dsp:cNvSpPr/>
      </dsp:nvSpPr>
      <dsp:spPr>
        <a:xfrm>
          <a:off x="52428" y="48740"/>
          <a:ext cx="389920" cy="389920"/>
        </a:xfrm>
        <a:prstGeom prst="chord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873A54-6BDD-46DF-B5C2-76C201009BFA}">
      <dsp:nvSpPr>
        <dsp:cNvPr id="0" name=""/>
        <dsp:cNvSpPr/>
      </dsp:nvSpPr>
      <dsp:spPr>
        <a:xfrm>
          <a:off x="592630" y="487400"/>
          <a:ext cx="1441892" cy="20511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Nieruchomości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Spółki współpracujące powiązane właścicielsko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Różne rodzaje działalności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Niewielkie udziały w spółkach</a:t>
          </a:r>
        </a:p>
      </dsp:txBody>
      <dsp:txXfrm>
        <a:off x="592630" y="487400"/>
        <a:ext cx="1441892" cy="2051142"/>
      </dsp:txXfrm>
    </dsp:sp>
    <dsp:sp modelId="{48D01AB1-1F09-4729-94E6-76C93C981843}">
      <dsp:nvSpPr>
        <dsp:cNvPr id="0" name=""/>
        <dsp:cNvSpPr/>
      </dsp:nvSpPr>
      <dsp:spPr>
        <a:xfrm>
          <a:off x="592630" y="0"/>
          <a:ext cx="1441892" cy="487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/>
            <a:t>Konsolidacja aktywów</a:t>
          </a:r>
          <a:endParaRPr lang="en-US" sz="1400" b="1" kern="1200" dirty="0"/>
        </a:p>
      </dsp:txBody>
      <dsp:txXfrm>
        <a:off x="592630" y="0"/>
        <a:ext cx="1441892" cy="487400"/>
      </dsp:txXfrm>
    </dsp:sp>
    <dsp:sp modelId="{99F1B77C-55D5-45B1-9CF6-17B24DD2BE90}">
      <dsp:nvSpPr>
        <dsp:cNvPr id="0" name=""/>
        <dsp:cNvSpPr/>
      </dsp:nvSpPr>
      <dsp:spPr>
        <a:xfrm>
          <a:off x="2136064" y="0"/>
          <a:ext cx="487400" cy="48740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A37396-9CF0-4827-A5F2-07FE77F32006}">
      <dsp:nvSpPr>
        <dsp:cNvPr id="0" name=""/>
        <dsp:cNvSpPr/>
      </dsp:nvSpPr>
      <dsp:spPr>
        <a:xfrm>
          <a:off x="2184804" y="48740"/>
          <a:ext cx="389920" cy="389920"/>
        </a:xfrm>
        <a:prstGeom prst="chord">
          <a:avLst>
            <a:gd name="adj1" fmla="val 0"/>
            <a:gd name="adj2" fmla="val 10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986777-B2DC-446E-8A09-7F79F39AF005}">
      <dsp:nvSpPr>
        <dsp:cNvPr id="0" name=""/>
        <dsp:cNvSpPr/>
      </dsp:nvSpPr>
      <dsp:spPr>
        <a:xfrm>
          <a:off x="2725006" y="487400"/>
          <a:ext cx="1441892" cy="20511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Doradca strategiczny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Dom Maklerski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Kancelaria prawna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Biegły rewident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Agencja PR</a:t>
          </a:r>
          <a:endParaRPr lang="en-US" sz="1400" kern="1200" dirty="0"/>
        </a:p>
      </dsp:txBody>
      <dsp:txXfrm>
        <a:off x="2725006" y="487400"/>
        <a:ext cx="1441892" cy="2051142"/>
      </dsp:txXfrm>
    </dsp:sp>
    <dsp:sp modelId="{C34D286D-AD03-495A-946B-0986E197E893}">
      <dsp:nvSpPr>
        <dsp:cNvPr id="0" name=""/>
        <dsp:cNvSpPr/>
      </dsp:nvSpPr>
      <dsp:spPr>
        <a:xfrm>
          <a:off x="2725006" y="0"/>
          <a:ext cx="1441892" cy="487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/>
            <a:t>Doradcy zewnętrzni</a:t>
          </a:r>
          <a:endParaRPr lang="en-US" sz="1400" b="1" kern="1200" dirty="0"/>
        </a:p>
      </dsp:txBody>
      <dsp:txXfrm>
        <a:off x="2725006" y="0"/>
        <a:ext cx="1441892" cy="487400"/>
      </dsp:txXfrm>
    </dsp:sp>
    <dsp:sp modelId="{DF9EE0B5-527A-42BD-86A2-3C7C5AB66B0F}">
      <dsp:nvSpPr>
        <dsp:cNvPr id="0" name=""/>
        <dsp:cNvSpPr/>
      </dsp:nvSpPr>
      <dsp:spPr>
        <a:xfrm>
          <a:off x="4268440" y="0"/>
          <a:ext cx="487400" cy="48740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446C73-5618-4B09-B15D-639055689A1B}">
      <dsp:nvSpPr>
        <dsp:cNvPr id="0" name=""/>
        <dsp:cNvSpPr/>
      </dsp:nvSpPr>
      <dsp:spPr>
        <a:xfrm>
          <a:off x="4317180" y="48740"/>
          <a:ext cx="389920" cy="389920"/>
        </a:xfrm>
        <a:prstGeom prst="chord">
          <a:avLst>
            <a:gd name="adj1" fmla="val 19800000"/>
            <a:gd name="adj2" fmla="val 126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179751-B9E5-4557-B4AF-BF48D2C893E0}">
      <dsp:nvSpPr>
        <dsp:cNvPr id="0" name=""/>
        <dsp:cNvSpPr/>
      </dsp:nvSpPr>
      <dsp:spPr>
        <a:xfrm>
          <a:off x="4857382" y="487400"/>
          <a:ext cx="1441892" cy="20511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Dostosowanie formy prawnej spółki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Zmiany statutu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Zmiany regulaminów wewnętrznych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Zmiany w radzie nadzorczej </a:t>
          </a:r>
        </a:p>
      </dsp:txBody>
      <dsp:txXfrm>
        <a:off x="4857382" y="487400"/>
        <a:ext cx="1441892" cy="2051142"/>
      </dsp:txXfrm>
    </dsp:sp>
    <dsp:sp modelId="{8103E876-ECDD-43CD-93C2-594393286EA8}">
      <dsp:nvSpPr>
        <dsp:cNvPr id="0" name=""/>
        <dsp:cNvSpPr/>
      </dsp:nvSpPr>
      <dsp:spPr>
        <a:xfrm>
          <a:off x="4857382" y="0"/>
          <a:ext cx="1441892" cy="487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/>
            <a:t>Zmiany </a:t>
          </a:r>
          <a:br>
            <a:rPr lang="pl-PL" sz="1400" b="1" kern="1200" dirty="0" smtClean="0"/>
          </a:br>
          <a:r>
            <a:rPr lang="pl-PL" sz="1400" b="1" kern="1200" dirty="0" smtClean="0"/>
            <a:t>formalne</a:t>
          </a:r>
          <a:endParaRPr lang="en-US" sz="1400" b="1" kern="1200" dirty="0"/>
        </a:p>
      </dsp:txBody>
      <dsp:txXfrm>
        <a:off x="4857382" y="0"/>
        <a:ext cx="1441892" cy="487400"/>
      </dsp:txXfrm>
    </dsp:sp>
    <dsp:sp modelId="{57CC63E5-2798-4761-9C7B-B7D03A65DFC4}">
      <dsp:nvSpPr>
        <dsp:cNvPr id="0" name=""/>
        <dsp:cNvSpPr/>
      </dsp:nvSpPr>
      <dsp:spPr>
        <a:xfrm>
          <a:off x="6400816" y="0"/>
          <a:ext cx="487400" cy="48740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E1148F-173D-4BC6-B605-F2FD00927462}">
      <dsp:nvSpPr>
        <dsp:cNvPr id="0" name=""/>
        <dsp:cNvSpPr/>
      </dsp:nvSpPr>
      <dsp:spPr>
        <a:xfrm>
          <a:off x="6449556" y="48740"/>
          <a:ext cx="389920" cy="389920"/>
        </a:xfrm>
        <a:prstGeom prst="chord">
          <a:avLst>
            <a:gd name="adj1" fmla="val 162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B71C1E-D801-405F-8074-771E54F5696E}">
      <dsp:nvSpPr>
        <dsp:cNvPr id="0" name=""/>
        <dsp:cNvSpPr/>
      </dsp:nvSpPr>
      <dsp:spPr>
        <a:xfrm>
          <a:off x="6989758" y="487400"/>
          <a:ext cx="1441892" cy="20511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Informacja dla inwestorów prywatnych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Raporty okresowe </a:t>
          </a:r>
          <a:br>
            <a:rPr lang="pl-PL" sz="1400" kern="1200" dirty="0" smtClean="0"/>
          </a:br>
          <a:r>
            <a:rPr lang="pl-PL" sz="1400" kern="1200" dirty="0" smtClean="0"/>
            <a:t>na rynku publicznym</a:t>
          </a:r>
          <a:endParaRPr lang="en-US" sz="1400" kern="1200" dirty="0"/>
        </a:p>
      </dsp:txBody>
      <dsp:txXfrm>
        <a:off x="6989758" y="487400"/>
        <a:ext cx="1441892" cy="2051142"/>
      </dsp:txXfrm>
    </dsp:sp>
    <dsp:sp modelId="{48005956-EDDD-4CAE-9347-067CB7AE4B48}">
      <dsp:nvSpPr>
        <dsp:cNvPr id="0" name=""/>
        <dsp:cNvSpPr/>
      </dsp:nvSpPr>
      <dsp:spPr>
        <a:xfrm>
          <a:off x="6989758" y="0"/>
          <a:ext cx="1441892" cy="487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/>
            <a:t>Raportowanie zewnętrzne</a:t>
          </a:r>
          <a:endParaRPr lang="en-US" sz="1400" b="1" kern="1200" dirty="0"/>
        </a:p>
      </dsp:txBody>
      <dsp:txXfrm>
        <a:off x="6989758" y="0"/>
        <a:ext cx="1441892" cy="4874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D6A9D8-D716-48CF-BEB1-913EF55708E7}">
      <dsp:nvSpPr>
        <dsp:cNvPr id="0" name=""/>
        <dsp:cNvSpPr/>
      </dsp:nvSpPr>
      <dsp:spPr>
        <a:xfrm>
          <a:off x="2290" y="0"/>
          <a:ext cx="2790213" cy="64763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/>
            <a:t>Planowanie</a:t>
          </a:r>
          <a:endParaRPr lang="en-US" sz="2600" kern="1200" dirty="0"/>
        </a:p>
      </dsp:txBody>
      <dsp:txXfrm>
        <a:off x="2290" y="0"/>
        <a:ext cx="2790213" cy="647630"/>
      </dsp:txXfrm>
    </dsp:sp>
    <dsp:sp modelId="{4739E71D-FAA4-41F2-A627-7659D08D2DFA}">
      <dsp:nvSpPr>
        <dsp:cNvPr id="0" name=""/>
        <dsp:cNvSpPr/>
      </dsp:nvSpPr>
      <dsp:spPr>
        <a:xfrm>
          <a:off x="2513482" y="0"/>
          <a:ext cx="2790213" cy="64763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/>
            <a:t>Przygotowanie</a:t>
          </a:r>
          <a:endParaRPr lang="en-US" sz="2600" kern="1200" dirty="0"/>
        </a:p>
      </dsp:txBody>
      <dsp:txXfrm>
        <a:off x="2513482" y="0"/>
        <a:ext cx="2790213" cy="647630"/>
      </dsp:txXfrm>
    </dsp:sp>
    <dsp:sp modelId="{D0F86775-C08D-4E52-BA52-79190C9CF96A}">
      <dsp:nvSpPr>
        <dsp:cNvPr id="0" name=""/>
        <dsp:cNvSpPr/>
      </dsp:nvSpPr>
      <dsp:spPr>
        <a:xfrm>
          <a:off x="5024674" y="0"/>
          <a:ext cx="2790213" cy="64763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/>
            <a:t>Realizacja</a:t>
          </a:r>
          <a:endParaRPr lang="en-US" sz="2600" kern="1200" dirty="0"/>
        </a:p>
      </dsp:txBody>
      <dsp:txXfrm>
        <a:off x="5024674" y="0"/>
        <a:ext cx="2790213" cy="64763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D6A9D8-D716-48CF-BEB1-913EF55708E7}">
      <dsp:nvSpPr>
        <dsp:cNvPr id="0" name=""/>
        <dsp:cNvSpPr/>
      </dsp:nvSpPr>
      <dsp:spPr>
        <a:xfrm>
          <a:off x="2003" y="677764"/>
          <a:ext cx="2440476" cy="9761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Model biznesu</a:t>
          </a:r>
          <a:endParaRPr lang="en-US" sz="2200" kern="1200" dirty="0"/>
        </a:p>
      </dsp:txBody>
      <dsp:txXfrm>
        <a:off x="2003" y="677764"/>
        <a:ext cx="2440476" cy="976190"/>
      </dsp:txXfrm>
    </dsp:sp>
    <dsp:sp modelId="{4739E71D-FAA4-41F2-A627-7659D08D2DFA}">
      <dsp:nvSpPr>
        <dsp:cNvPr id="0" name=""/>
        <dsp:cNvSpPr/>
      </dsp:nvSpPr>
      <dsp:spPr>
        <a:xfrm>
          <a:off x="2198432" y="677764"/>
          <a:ext cx="2440476" cy="9761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Konstrukcja transakcji</a:t>
          </a:r>
          <a:endParaRPr lang="en-US" sz="2200" kern="1200" dirty="0"/>
        </a:p>
      </dsp:txBody>
      <dsp:txXfrm>
        <a:off x="2198432" y="677764"/>
        <a:ext cx="2440476" cy="976190"/>
      </dsp:txXfrm>
    </dsp:sp>
    <dsp:sp modelId="{D0F86775-C08D-4E52-BA52-79190C9CF96A}">
      <dsp:nvSpPr>
        <dsp:cNvPr id="0" name=""/>
        <dsp:cNvSpPr/>
      </dsp:nvSpPr>
      <dsp:spPr>
        <a:xfrm>
          <a:off x="4394861" y="677764"/>
          <a:ext cx="2440476" cy="9761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Cena</a:t>
          </a:r>
          <a:endParaRPr lang="en-US" sz="2200" kern="1200" dirty="0"/>
        </a:p>
      </dsp:txBody>
      <dsp:txXfrm>
        <a:off x="4394861" y="677764"/>
        <a:ext cx="2440476" cy="97619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722F8BB-3100-4546-9A19-75E06DFCE03D}">
      <dsp:nvSpPr>
        <dsp:cNvPr id="0" name=""/>
        <dsp:cNvSpPr/>
      </dsp:nvSpPr>
      <dsp:spPr>
        <a:xfrm>
          <a:off x="0" y="165199"/>
          <a:ext cx="3600000" cy="12820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0" tIns="229108" rIns="27940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Wielkość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CAGR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Konkurencja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Bariery wejścia /rentowności/</a:t>
          </a:r>
          <a:endParaRPr lang="en-US" sz="1500" kern="1200" dirty="0"/>
        </a:p>
      </dsp:txBody>
      <dsp:txXfrm>
        <a:off x="0" y="165199"/>
        <a:ext cx="3600000" cy="1282049"/>
      </dsp:txXfrm>
    </dsp:sp>
    <dsp:sp modelId="{BCD86DE7-EC6A-4F04-9FFA-AAAFD4D04D4A}">
      <dsp:nvSpPr>
        <dsp:cNvPr id="0" name=""/>
        <dsp:cNvSpPr/>
      </dsp:nvSpPr>
      <dsp:spPr>
        <a:xfrm>
          <a:off x="180000" y="2839"/>
          <a:ext cx="2520000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250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Rynek</a:t>
          </a:r>
          <a:endParaRPr lang="en-US" sz="1500" kern="1200" dirty="0"/>
        </a:p>
      </dsp:txBody>
      <dsp:txXfrm>
        <a:off x="180000" y="2839"/>
        <a:ext cx="2520000" cy="324720"/>
      </dsp:txXfrm>
    </dsp:sp>
    <dsp:sp modelId="{64BDA89C-B521-42C7-ADDE-0ED88A3C754D}">
      <dsp:nvSpPr>
        <dsp:cNvPr id="0" name=""/>
        <dsp:cNvSpPr/>
      </dsp:nvSpPr>
      <dsp:spPr>
        <a:xfrm>
          <a:off x="0" y="1669009"/>
          <a:ext cx="3600000" cy="7969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0" tIns="229108" rIns="27940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Cechy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Dystrybucja</a:t>
          </a:r>
          <a:endParaRPr lang="en-US" sz="1500" kern="1200" dirty="0"/>
        </a:p>
      </dsp:txBody>
      <dsp:txXfrm>
        <a:off x="0" y="1669009"/>
        <a:ext cx="3600000" cy="796949"/>
      </dsp:txXfrm>
    </dsp:sp>
    <dsp:sp modelId="{04F1BCBD-D566-42E3-8199-70775403D9B8}">
      <dsp:nvSpPr>
        <dsp:cNvPr id="0" name=""/>
        <dsp:cNvSpPr/>
      </dsp:nvSpPr>
      <dsp:spPr>
        <a:xfrm>
          <a:off x="180000" y="1506649"/>
          <a:ext cx="2520000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250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Produkt / usługa</a:t>
          </a:r>
        </a:p>
      </dsp:txBody>
      <dsp:txXfrm>
        <a:off x="180000" y="1506649"/>
        <a:ext cx="2520000" cy="324720"/>
      </dsp:txXfrm>
    </dsp:sp>
    <dsp:sp modelId="{F40563CA-C0B7-4CF0-B889-AAD0CB574058}">
      <dsp:nvSpPr>
        <dsp:cNvPr id="0" name=""/>
        <dsp:cNvSpPr/>
      </dsp:nvSpPr>
      <dsp:spPr>
        <a:xfrm>
          <a:off x="0" y="2687719"/>
          <a:ext cx="3600000" cy="5457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0" tIns="229108" rIns="27940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Jak do niego dotrzemy</a:t>
          </a:r>
          <a:endParaRPr lang="en-US" sz="1500" kern="1200" dirty="0"/>
        </a:p>
      </dsp:txBody>
      <dsp:txXfrm>
        <a:off x="0" y="2687719"/>
        <a:ext cx="3600000" cy="545737"/>
      </dsp:txXfrm>
    </dsp:sp>
    <dsp:sp modelId="{B75D070C-732C-4DE1-856D-4692178B1BCB}">
      <dsp:nvSpPr>
        <dsp:cNvPr id="0" name=""/>
        <dsp:cNvSpPr/>
      </dsp:nvSpPr>
      <dsp:spPr>
        <a:xfrm>
          <a:off x="180000" y="2525359"/>
          <a:ext cx="2520000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250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Klient</a:t>
          </a:r>
          <a:endParaRPr lang="en-US" sz="1500" kern="1200" dirty="0"/>
        </a:p>
      </dsp:txBody>
      <dsp:txXfrm>
        <a:off x="180000" y="2525359"/>
        <a:ext cx="2520000" cy="324720"/>
      </dsp:txXfrm>
    </dsp:sp>
    <dsp:sp modelId="{AD5E45F3-1823-43B2-9AF0-4A13754BBF76}">
      <dsp:nvSpPr>
        <dsp:cNvPr id="0" name=""/>
        <dsp:cNvSpPr/>
      </dsp:nvSpPr>
      <dsp:spPr>
        <a:xfrm>
          <a:off x="0" y="3455216"/>
          <a:ext cx="3600000" cy="7969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0" tIns="229108" rIns="27940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Finanse – historia i prognozy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Opinia na naszym rynku</a:t>
          </a:r>
          <a:endParaRPr lang="en-US" sz="1500" kern="1200" dirty="0"/>
        </a:p>
      </dsp:txBody>
      <dsp:txXfrm>
        <a:off x="0" y="3455216"/>
        <a:ext cx="3600000" cy="796949"/>
      </dsp:txXfrm>
    </dsp:sp>
    <dsp:sp modelId="{F86163F9-DA58-4F29-82AE-362F80AA1AB0}">
      <dsp:nvSpPr>
        <dsp:cNvPr id="0" name=""/>
        <dsp:cNvSpPr/>
      </dsp:nvSpPr>
      <dsp:spPr>
        <a:xfrm>
          <a:off x="180000" y="3292856"/>
          <a:ext cx="2520000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250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Wiarygodność</a:t>
          </a:r>
          <a:endParaRPr lang="en-US" sz="1500" kern="1200" dirty="0"/>
        </a:p>
      </dsp:txBody>
      <dsp:txXfrm>
        <a:off x="180000" y="3292856"/>
        <a:ext cx="2520000" cy="32472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EE143B6-5B41-4667-BF8D-DFEFFD7AFE12}">
      <dsp:nvSpPr>
        <dsp:cNvPr id="0" name=""/>
        <dsp:cNvSpPr/>
      </dsp:nvSpPr>
      <dsp:spPr>
        <a:xfrm>
          <a:off x="0" y="195322"/>
          <a:ext cx="3600000" cy="5937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0" tIns="270764" rIns="27940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Relacja inwestor a obecny właściciel</a:t>
          </a:r>
          <a:endParaRPr lang="en-US" sz="1500" kern="1200" dirty="0"/>
        </a:p>
      </dsp:txBody>
      <dsp:txXfrm>
        <a:off x="0" y="195322"/>
        <a:ext cx="3600000" cy="593775"/>
      </dsp:txXfrm>
    </dsp:sp>
    <dsp:sp modelId="{BEB099A8-7BF5-47CF-858A-DD79F3A8FDBC}">
      <dsp:nvSpPr>
        <dsp:cNvPr id="0" name=""/>
        <dsp:cNvSpPr/>
      </dsp:nvSpPr>
      <dsp:spPr>
        <a:xfrm>
          <a:off x="180000" y="3442"/>
          <a:ext cx="2520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250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Wpływ na decyzje</a:t>
          </a:r>
          <a:endParaRPr lang="en-US" sz="1500" kern="1200" dirty="0"/>
        </a:p>
      </dsp:txBody>
      <dsp:txXfrm>
        <a:off x="180000" y="3442"/>
        <a:ext cx="2520000" cy="383760"/>
      </dsp:txXfrm>
    </dsp:sp>
    <dsp:sp modelId="{5DEC642D-0A91-4C29-A501-7EED5B9A92AA}">
      <dsp:nvSpPr>
        <dsp:cNvPr id="0" name=""/>
        <dsp:cNvSpPr/>
      </dsp:nvSpPr>
      <dsp:spPr>
        <a:xfrm>
          <a:off x="0" y="1051177"/>
          <a:ext cx="3600000" cy="1044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0" tIns="270764" rIns="27940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Budżety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Kontrola transakcji (aporty, podmioty powiązane)</a:t>
          </a:r>
          <a:endParaRPr lang="en-US" sz="1500" kern="1200" dirty="0"/>
        </a:p>
      </dsp:txBody>
      <dsp:txXfrm>
        <a:off x="0" y="1051177"/>
        <a:ext cx="3600000" cy="1044225"/>
      </dsp:txXfrm>
    </dsp:sp>
    <dsp:sp modelId="{F67D155D-FA8C-426C-B8ED-0ECEFE93E71C}">
      <dsp:nvSpPr>
        <dsp:cNvPr id="0" name=""/>
        <dsp:cNvSpPr/>
      </dsp:nvSpPr>
      <dsp:spPr>
        <a:xfrm>
          <a:off x="180000" y="859297"/>
          <a:ext cx="2520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250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Wpływ, wiedza</a:t>
          </a:r>
          <a:endParaRPr lang="en-US" sz="1500" kern="1200" dirty="0"/>
        </a:p>
      </dsp:txBody>
      <dsp:txXfrm>
        <a:off x="180000" y="859297"/>
        <a:ext cx="2520000" cy="383760"/>
      </dsp:txXfrm>
    </dsp:sp>
    <dsp:sp modelId="{9539A7B4-8669-45AE-AB08-631C72CB1A1D}">
      <dsp:nvSpPr>
        <dsp:cNvPr id="0" name=""/>
        <dsp:cNvSpPr/>
      </dsp:nvSpPr>
      <dsp:spPr>
        <a:xfrm>
          <a:off x="0" y="2357482"/>
          <a:ext cx="3600000" cy="8394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0" tIns="270764" rIns="27940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Rozwodnienie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Spory wewnątrz firmy</a:t>
          </a:r>
          <a:endParaRPr lang="en-US" sz="1500" kern="1200" dirty="0"/>
        </a:p>
      </dsp:txBody>
      <dsp:txXfrm>
        <a:off x="0" y="2357482"/>
        <a:ext cx="3600000" cy="839475"/>
      </dsp:txXfrm>
    </dsp:sp>
    <dsp:sp modelId="{1095E64C-FAD2-4629-8798-8FC33D18A688}">
      <dsp:nvSpPr>
        <dsp:cNvPr id="0" name=""/>
        <dsp:cNvSpPr/>
      </dsp:nvSpPr>
      <dsp:spPr>
        <a:xfrm>
          <a:off x="180000" y="2165602"/>
          <a:ext cx="2520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250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Bezpieczeństwo</a:t>
          </a:r>
          <a:endParaRPr lang="en-US" sz="1500" kern="1200" dirty="0"/>
        </a:p>
      </dsp:txBody>
      <dsp:txXfrm>
        <a:off x="180000" y="2165602"/>
        <a:ext cx="2520000" cy="38376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37F82C-35C4-4B99-8FB5-97C7566625F6}">
      <dsp:nvSpPr>
        <dsp:cNvPr id="0" name=""/>
        <dsp:cNvSpPr/>
      </dsp:nvSpPr>
      <dsp:spPr>
        <a:xfrm rot="16200000">
          <a:off x="2307893" y="954322"/>
          <a:ext cx="2020795" cy="123492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114300" rIns="102870" bIns="11430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Strony zawarły transakcję</a:t>
          </a:r>
          <a:endParaRPr lang="en-US" sz="1800" kern="1200" dirty="0"/>
        </a:p>
      </dsp:txBody>
      <dsp:txXfrm rot="16200000">
        <a:off x="2307893" y="954322"/>
        <a:ext cx="2020795" cy="1234920"/>
      </dsp:txXfrm>
    </dsp:sp>
    <dsp:sp modelId="{A255EDBD-DFFB-41DC-BB7F-491E6DEAD274}">
      <dsp:nvSpPr>
        <dsp:cNvPr id="0" name=""/>
        <dsp:cNvSpPr/>
      </dsp:nvSpPr>
      <dsp:spPr>
        <a:xfrm rot="5400000">
          <a:off x="3598889" y="954322"/>
          <a:ext cx="2020795" cy="123492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18382"/>
            <a:satOff val="-1090"/>
            <a:lumOff val="156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14300" rIns="68580" bIns="11430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Strony miały pełną wiedzę o transakcji</a:t>
          </a:r>
          <a:endParaRPr lang="en-US" sz="1800" kern="1200" dirty="0"/>
        </a:p>
      </dsp:txBody>
      <dsp:txXfrm rot="5400000">
        <a:off x="3598889" y="954322"/>
        <a:ext cx="2020795" cy="1234920"/>
      </dsp:txXfrm>
    </dsp:sp>
    <dsp:sp modelId="{3FAFF8AB-7D38-461F-9BBF-0D4CF471F599}">
      <dsp:nvSpPr>
        <dsp:cNvPr id="0" name=""/>
        <dsp:cNvSpPr/>
      </dsp:nvSpPr>
      <dsp:spPr>
        <a:xfrm>
          <a:off x="3318164" y="0"/>
          <a:ext cx="1290995" cy="1290932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1A65B2-027A-446B-B122-56E050655545}">
      <dsp:nvSpPr>
        <dsp:cNvPr id="0" name=""/>
        <dsp:cNvSpPr/>
      </dsp:nvSpPr>
      <dsp:spPr>
        <a:xfrm rot="10800000">
          <a:off x="3318164" y="1852317"/>
          <a:ext cx="1290995" cy="1290932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shade val="80000"/>
            <a:hueOff val="823698"/>
            <a:satOff val="-89940"/>
            <a:lumOff val="442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073B3EB-7853-41A0-B3EE-D5BCD288C9DA}">
      <dsp:nvSpPr>
        <dsp:cNvPr id="0" name=""/>
        <dsp:cNvSpPr/>
      </dsp:nvSpPr>
      <dsp:spPr>
        <a:xfrm>
          <a:off x="604739" y="0"/>
          <a:ext cx="7038782" cy="864096"/>
        </a:xfrm>
        <a:prstGeom prst="rightArrow">
          <a:avLst/>
        </a:prstGeom>
        <a:pattFill prst="pct5">
          <a:fgClr>
            <a:schemeClr val="lt1"/>
          </a:fgClr>
          <a:bgClr>
            <a:schemeClr val="bg1"/>
          </a:bgClr>
        </a:pattFill>
        <a:ln w="3175" cap="flat" cmpd="sng" algn="ctr">
          <a:solidFill>
            <a:schemeClr val="tx1">
              <a:lumMod val="65000"/>
              <a:lumOff val="35000"/>
            </a:schemeClr>
          </a:solidFill>
          <a:prstDash val="dash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</dsp:sp>
    <dsp:sp modelId="{B72B054C-B17A-48A3-B928-7E7B319A0501}">
      <dsp:nvSpPr>
        <dsp:cNvPr id="0" name=""/>
        <dsp:cNvSpPr/>
      </dsp:nvSpPr>
      <dsp:spPr>
        <a:xfrm>
          <a:off x="2426" y="345638"/>
          <a:ext cx="1460482" cy="17281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</a:rPr>
            <a:t>Analiza rynku</a:t>
          </a:r>
          <a:endParaRPr lang="en-US" sz="1200" kern="1200" dirty="0">
            <a:solidFill>
              <a:schemeClr val="tx1">
                <a:lumMod val="85000"/>
                <a:lumOff val="15000"/>
              </a:schemeClr>
            </a:solidFill>
            <a:latin typeface="+mn-lt"/>
          </a:endParaRPr>
        </a:p>
      </dsp:txBody>
      <dsp:txXfrm>
        <a:off x="2426" y="345638"/>
        <a:ext cx="1460482" cy="172819"/>
      </dsp:txXfrm>
    </dsp:sp>
    <dsp:sp modelId="{F7D803D2-BFFA-4058-8D2A-004876ED32E2}">
      <dsp:nvSpPr>
        <dsp:cNvPr id="0" name=""/>
        <dsp:cNvSpPr/>
      </dsp:nvSpPr>
      <dsp:spPr>
        <a:xfrm>
          <a:off x="1706322" y="345638"/>
          <a:ext cx="1460482" cy="17281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</a:rPr>
            <a:t>Spotkania/oferty</a:t>
          </a:r>
          <a:endParaRPr lang="en-US" sz="1200" kern="1200" dirty="0">
            <a:solidFill>
              <a:schemeClr val="tx1">
                <a:lumMod val="85000"/>
                <a:lumOff val="15000"/>
              </a:schemeClr>
            </a:solidFill>
            <a:latin typeface="+mn-lt"/>
          </a:endParaRPr>
        </a:p>
      </dsp:txBody>
      <dsp:txXfrm>
        <a:off x="1706322" y="345638"/>
        <a:ext cx="1460482" cy="172819"/>
      </dsp:txXfrm>
    </dsp:sp>
    <dsp:sp modelId="{10F99CE9-1D23-4E1E-A677-82AC50717164}">
      <dsp:nvSpPr>
        <dsp:cNvPr id="0" name=""/>
        <dsp:cNvSpPr/>
      </dsp:nvSpPr>
      <dsp:spPr>
        <a:xfrm>
          <a:off x="3410218" y="345638"/>
          <a:ext cx="1460482" cy="17281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</a:rPr>
            <a:t>Term </a:t>
          </a:r>
          <a:r>
            <a:rPr lang="pl-PL" sz="1200" kern="1200" dirty="0" err="1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</a:rPr>
            <a:t>sheet</a:t>
          </a:r>
          <a:endParaRPr lang="en-US" sz="1200" kern="1200" dirty="0">
            <a:solidFill>
              <a:schemeClr val="tx1">
                <a:lumMod val="85000"/>
                <a:lumOff val="15000"/>
              </a:schemeClr>
            </a:solidFill>
            <a:latin typeface="+mn-lt"/>
          </a:endParaRPr>
        </a:p>
      </dsp:txBody>
      <dsp:txXfrm>
        <a:off x="3410218" y="345638"/>
        <a:ext cx="1460482" cy="172819"/>
      </dsp:txXfrm>
    </dsp:sp>
    <dsp:sp modelId="{85A2E9A7-8545-4495-B6D1-61CBCE062B0A}">
      <dsp:nvSpPr>
        <dsp:cNvPr id="0" name=""/>
        <dsp:cNvSpPr/>
      </dsp:nvSpPr>
      <dsp:spPr>
        <a:xfrm>
          <a:off x="5114115" y="345638"/>
          <a:ext cx="1460482" cy="17281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err="1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</a:rPr>
            <a:t>Due</a:t>
          </a:r>
          <a:r>
            <a:rPr lang="pl-PL" sz="12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</a:rPr>
            <a:t> </a:t>
          </a:r>
          <a:r>
            <a:rPr lang="pl-PL" sz="1200" kern="1200" dirty="0" err="1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</a:rPr>
            <a:t>diligence</a:t>
          </a:r>
          <a:endParaRPr lang="en-US" sz="1200" kern="1200" dirty="0">
            <a:solidFill>
              <a:schemeClr val="tx1">
                <a:lumMod val="85000"/>
                <a:lumOff val="15000"/>
              </a:schemeClr>
            </a:solidFill>
            <a:latin typeface="+mn-lt"/>
          </a:endParaRPr>
        </a:p>
      </dsp:txBody>
      <dsp:txXfrm>
        <a:off x="5114115" y="345638"/>
        <a:ext cx="1460482" cy="172819"/>
      </dsp:txXfrm>
    </dsp:sp>
    <dsp:sp modelId="{25D906BA-0249-4328-95E2-22182A0131FB}">
      <dsp:nvSpPr>
        <dsp:cNvPr id="0" name=""/>
        <dsp:cNvSpPr/>
      </dsp:nvSpPr>
      <dsp:spPr>
        <a:xfrm>
          <a:off x="6818011" y="345638"/>
          <a:ext cx="1460482" cy="17281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tx1">
              <a:lumMod val="65000"/>
              <a:lumOff val="3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</a:rPr>
            <a:t>Umowa inwestycyjna</a:t>
          </a:r>
          <a:endParaRPr lang="en-US" sz="1200" kern="1200" dirty="0">
            <a:solidFill>
              <a:schemeClr val="tx1">
                <a:lumMod val="85000"/>
                <a:lumOff val="15000"/>
              </a:schemeClr>
            </a:solidFill>
            <a:latin typeface="+mn-lt"/>
          </a:endParaRPr>
        </a:p>
      </dsp:txBody>
      <dsp:txXfrm>
        <a:off x="6818011" y="345638"/>
        <a:ext cx="1460482" cy="1728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85E544-5074-4C25-8424-573CBD861CC7}" type="datetimeFigureOut">
              <a:rPr lang="pl-PL" smtClean="0"/>
              <a:pPr/>
              <a:t>2017-06-01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93914-F4A0-4A25-982F-E5C14CCA50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78659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93914-F4A0-4A25-982F-E5C14CCA505D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996066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C8E12-5BA1-4FC1-92BD-1F0DCF99C0E3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29464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C8E12-5BA1-4FC1-92BD-1F0DCF99C0E3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38660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C8E12-5BA1-4FC1-92BD-1F0DCF99C0E3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65696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7388"/>
            <a:ext cx="4568825" cy="34274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B4E13-BF09-43DA-9EA1-F9341A5DE762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295412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93914-F4A0-4A25-982F-E5C14CCA505D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652031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F1BA3-C809-4EE3-8FC9-DC6A50DC8F39}" type="datetimeFigureOut">
              <a:rPr lang="pl-PL" smtClean="0"/>
              <a:pPr/>
              <a:t>2017-06-01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73A6-F606-4500-A9D5-B2B571659EF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04569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F1BA3-C809-4EE3-8FC9-DC6A50DC8F39}" type="datetimeFigureOut">
              <a:rPr lang="pl-PL" smtClean="0"/>
              <a:pPr/>
              <a:t>2017-06-01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73A6-F606-4500-A9D5-B2B571659EF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61210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F1BA3-C809-4EE3-8FC9-DC6A50DC8F39}" type="datetimeFigureOut">
              <a:rPr lang="pl-PL" smtClean="0"/>
              <a:pPr/>
              <a:t>2017-06-01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73A6-F606-4500-A9D5-B2B571659EF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21895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F1BA3-C809-4EE3-8FC9-DC6A50DC8F39}" type="datetimeFigureOut">
              <a:rPr lang="pl-PL" smtClean="0"/>
              <a:pPr/>
              <a:t>2017-06-01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73A6-F606-4500-A9D5-B2B571659EF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410009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F1BA3-C809-4EE3-8FC9-DC6A50DC8F39}" type="datetimeFigureOut">
              <a:rPr lang="pl-PL" smtClean="0"/>
              <a:pPr/>
              <a:t>2017-06-01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73A6-F606-4500-A9D5-B2B571659EF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35305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F1BA3-C809-4EE3-8FC9-DC6A50DC8F39}" type="datetimeFigureOut">
              <a:rPr lang="pl-PL" smtClean="0"/>
              <a:pPr/>
              <a:t>2017-06-01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73A6-F606-4500-A9D5-B2B571659EF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166156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F1BA3-C809-4EE3-8FC9-DC6A50DC8F39}" type="datetimeFigureOut">
              <a:rPr lang="pl-PL" smtClean="0"/>
              <a:pPr/>
              <a:t>2017-06-01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73A6-F606-4500-A9D5-B2B571659EF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957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F1BA3-C809-4EE3-8FC9-DC6A50DC8F39}" type="datetimeFigureOut">
              <a:rPr lang="pl-PL" smtClean="0"/>
              <a:pPr/>
              <a:t>2017-06-01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73A6-F606-4500-A9D5-B2B571659EF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817338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F1BA3-C809-4EE3-8FC9-DC6A50DC8F39}" type="datetimeFigureOut">
              <a:rPr lang="pl-PL" smtClean="0"/>
              <a:pPr/>
              <a:t>2017-06-01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73A6-F606-4500-A9D5-B2B571659EF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62216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F1BA3-C809-4EE3-8FC9-DC6A50DC8F39}" type="datetimeFigureOut">
              <a:rPr lang="pl-PL" smtClean="0"/>
              <a:pPr/>
              <a:t>2017-06-01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73A6-F606-4500-A9D5-B2B571659EF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058598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F1BA3-C809-4EE3-8FC9-DC6A50DC8F39}" type="datetimeFigureOut">
              <a:rPr lang="pl-PL" smtClean="0"/>
              <a:pPr/>
              <a:t>2017-06-01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873A6-F606-4500-A9D5-B2B571659EF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67505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F1BA3-C809-4EE3-8FC9-DC6A50DC8F39}" type="datetimeFigureOut">
              <a:rPr lang="pl-PL" smtClean="0"/>
              <a:pPr/>
              <a:t>2017-06-01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873A6-F606-4500-A9D5-B2B571659EF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978433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13" Type="http://schemas.openxmlformats.org/officeDocument/2006/relationships/image" Target="../media/image1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9.xml"/><Relationship Id="rId11" Type="http://schemas.openxmlformats.org/officeDocument/2006/relationships/image" Target="../media/image6.png"/><Relationship Id="rId5" Type="http://schemas.openxmlformats.org/officeDocument/2006/relationships/diagramQuickStyle" Target="../diagrams/quickStyle9.xml"/><Relationship Id="rId10" Type="http://schemas.openxmlformats.org/officeDocument/2006/relationships/image" Target="../media/image5.jpeg"/><Relationship Id="rId4" Type="http://schemas.openxmlformats.org/officeDocument/2006/relationships/diagramLayout" Target="../diagrams/layout9.xml"/><Relationship Id="rId9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mailto:dawid.michalik@equityadvisors.p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mailto:artur.siwek@equityadvisors.pl" TargetMode="External"/><Relationship Id="rId4" Type="http://schemas.openxmlformats.org/officeDocument/2006/relationships/hyperlink" Target="http://www.equityadvisors.pl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1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13" Type="http://schemas.openxmlformats.org/officeDocument/2006/relationships/image" Target="../media/image1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Łącznik prosty 6"/>
          <p:cNvCxnSpPr/>
          <p:nvPr/>
        </p:nvCxnSpPr>
        <p:spPr>
          <a:xfrm>
            <a:off x="637505" y="4240353"/>
            <a:ext cx="7756301" cy="25758"/>
          </a:xfrm>
          <a:prstGeom prst="line">
            <a:avLst/>
          </a:prstGeom>
          <a:ln w="12700">
            <a:solidFill>
              <a:srgbClr val="51FF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rostokąt 7"/>
          <p:cNvSpPr/>
          <p:nvPr/>
        </p:nvSpPr>
        <p:spPr>
          <a:xfrm>
            <a:off x="637506" y="2942460"/>
            <a:ext cx="77563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dirty="0" smtClean="0">
                <a:solidFill>
                  <a:srgbClr val="2F395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Sposoby finansowania </a:t>
            </a:r>
          </a:p>
          <a:p>
            <a:r>
              <a:rPr lang="pl-PL" sz="3600" dirty="0" smtClean="0">
                <a:solidFill>
                  <a:srgbClr val="2F395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rozwoju przedsiębiorstwa</a:t>
            </a:r>
            <a:endParaRPr lang="pl-PL" sz="3600" dirty="0">
              <a:solidFill>
                <a:srgbClr val="2F395B"/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4876801" y="5411326"/>
            <a:ext cx="35170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l-PL" dirty="0" smtClean="0"/>
              <a:t>Częstochowa, 1 czerwca 2017 r.</a:t>
            </a:r>
            <a:endParaRPr lang="pl-PL" dirty="0"/>
          </a:p>
        </p:txBody>
      </p:sp>
      <p:pic>
        <p:nvPicPr>
          <p:cNvPr id="1026" name="Obraz 2" descr="logoRGBpozio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03412" y="387018"/>
            <a:ext cx="4503553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8925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 rotWithShape="1">
          <a:blip r:embed="rId2" cstate="print"/>
          <a:srcRect l="47064" r="15813"/>
          <a:stretch/>
        </p:blipFill>
        <p:spPr>
          <a:xfrm>
            <a:off x="6021634" y="369257"/>
            <a:ext cx="3122366" cy="765050"/>
          </a:xfrm>
          <a:prstGeom prst="rect">
            <a:avLst/>
          </a:prstGeom>
        </p:spPr>
      </p:pic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/>
            </a:r>
            <a:br>
              <a:rPr lang="pl-PL" sz="2800" dirty="0" smtClean="0"/>
            </a:br>
            <a:endParaRPr lang="pl-PL" sz="2800" dirty="0"/>
          </a:p>
        </p:txBody>
      </p:sp>
      <p:pic>
        <p:nvPicPr>
          <p:cNvPr id="3" name="Obraz 2" descr="logoRGBpoziom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643" t="24220" r="7618" b="21170"/>
          <a:stretch/>
        </p:blipFill>
        <p:spPr bwMode="auto">
          <a:xfrm>
            <a:off x="7006591" y="6069354"/>
            <a:ext cx="2016000" cy="53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Obraz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0317" y="1821242"/>
            <a:ext cx="3593750" cy="4140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26707" y="1821242"/>
            <a:ext cx="3421488" cy="4140000"/>
          </a:xfrm>
          <a:prstGeom prst="rect">
            <a:avLst/>
          </a:prstGeom>
        </p:spPr>
      </p:pic>
      <p:sp>
        <p:nvSpPr>
          <p:cNvPr id="7" name="Tytuł 8"/>
          <p:cNvSpPr txBox="1">
            <a:spLocks/>
          </p:cNvSpPr>
          <p:nvPr/>
        </p:nvSpPr>
        <p:spPr>
          <a:xfrm>
            <a:off x="781050" y="5175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Wycena przedsiębiorstwa okiem inwestora</a:t>
            </a:r>
          </a:p>
          <a:p>
            <a:endParaRPr lang="pl-PL" sz="2000" dirty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  <a:p>
            <a:r>
              <a:rPr lang="pl-PL" sz="2000" b="1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Model biznesu – szerokie spojrzenie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xmlns="" val="3200652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/>
          <p:cNvPicPr>
            <a:picLocks noChangeAspect="1"/>
          </p:cNvPicPr>
          <p:nvPr/>
        </p:nvPicPr>
        <p:blipFill rotWithShape="1">
          <a:blip r:embed="rId2" cstate="print"/>
          <a:srcRect l="47064" r="15813"/>
          <a:stretch/>
        </p:blipFill>
        <p:spPr>
          <a:xfrm>
            <a:off x="6021634" y="369257"/>
            <a:ext cx="3122366" cy="765050"/>
          </a:xfrm>
          <a:prstGeom prst="rect">
            <a:avLst/>
          </a:prstGeom>
        </p:spPr>
      </p:pic>
      <p:sp>
        <p:nvSpPr>
          <p:cNvPr id="21" name="Tytuł 1"/>
          <p:cNvSpPr txBox="1">
            <a:spLocks/>
          </p:cNvSpPr>
          <p:nvPr/>
        </p:nvSpPr>
        <p:spPr>
          <a:xfrm>
            <a:off x="583953" y="1615082"/>
            <a:ext cx="5744631" cy="36004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pl-PL" sz="1800" b="1" dirty="0" smtClean="0"/>
              <a:t>Ocena spółki, modelu biznesowego</a:t>
            </a:r>
            <a:endParaRPr lang="pl-PL" sz="1800" b="1" dirty="0">
              <a:solidFill>
                <a:srgbClr val="2F395B"/>
              </a:solidFill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xmlns="" val="4011644441"/>
              </p:ext>
            </p:extLst>
          </p:nvPr>
        </p:nvGraphicFramePr>
        <p:xfrm>
          <a:off x="710338" y="2080260"/>
          <a:ext cx="3600000" cy="42550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2" name="Tytuł 1"/>
          <p:cNvSpPr txBox="1">
            <a:spLocks/>
          </p:cNvSpPr>
          <p:nvPr/>
        </p:nvSpPr>
        <p:spPr>
          <a:xfrm>
            <a:off x="4754881" y="1615122"/>
            <a:ext cx="3851910" cy="36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pl-PL" sz="1800" b="1" dirty="0" smtClean="0"/>
              <a:t>Ocena konstrukcji transakcji</a:t>
            </a:r>
            <a:endParaRPr lang="pl-PL" sz="1800" b="1" dirty="0">
              <a:solidFill>
                <a:srgbClr val="2F395B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1341595669"/>
              </p:ext>
            </p:extLst>
          </p:nvPr>
        </p:nvGraphicFramePr>
        <p:xfrm>
          <a:off x="4857750" y="2080261"/>
          <a:ext cx="36000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84660"/>
          </a:xfrm>
        </p:spPr>
        <p:txBody>
          <a:bodyPr anchor="t">
            <a:normAutofit/>
          </a:bodyPr>
          <a:lstStyle/>
          <a:p>
            <a: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Wycena przedsiębiorstwa okiem inwestora </a:t>
            </a:r>
            <a:b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</a:br>
            <a: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- na co zwrócić uwagę?</a:t>
            </a:r>
          </a:p>
        </p:txBody>
      </p:sp>
      <p:pic>
        <p:nvPicPr>
          <p:cNvPr id="7" name="Obraz 2" descr="logoRGBpoziom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643" t="24220" r="7618" b="21170"/>
          <a:stretch/>
        </p:blipFill>
        <p:spPr bwMode="auto">
          <a:xfrm>
            <a:off x="7006591" y="6069354"/>
            <a:ext cx="2016000" cy="53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0182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2" cstate="print"/>
          <a:srcRect l="47064" r="15813"/>
          <a:stretch/>
        </p:blipFill>
        <p:spPr>
          <a:xfrm>
            <a:off x="6021634" y="369257"/>
            <a:ext cx="3122366" cy="765050"/>
          </a:xfrm>
          <a:prstGeom prst="rect">
            <a:avLst/>
          </a:prstGeom>
        </p:spPr>
      </p:pic>
      <p:sp>
        <p:nvSpPr>
          <p:cNvPr id="10" name="pole tekstowe 9"/>
          <p:cNvSpPr txBox="1"/>
          <p:nvPr/>
        </p:nvSpPr>
        <p:spPr>
          <a:xfrm>
            <a:off x="713502" y="1849376"/>
            <a:ext cx="7413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pl-PL" dirty="0" smtClean="0"/>
              <a:t>Z realną wyceną spółki mamy do czynienia gdy</a:t>
            </a:r>
            <a:endParaRPr lang="pl-PL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3934069631"/>
              </p:ext>
            </p:extLst>
          </p:nvPr>
        </p:nvGraphicFramePr>
        <p:xfrm>
          <a:off x="713502" y="2331721"/>
          <a:ext cx="7927578" cy="3143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Wycena przedsiębiorstwa okiem inwestora </a:t>
            </a:r>
            <a:b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</a:br>
            <a: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- na co zwrócić uwagę?</a:t>
            </a:r>
          </a:p>
        </p:txBody>
      </p:sp>
      <p:pic>
        <p:nvPicPr>
          <p:cNvPr id="5" name="Obraz 2" descr="logoRGBpoziom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643" t="24220" r="7618" b="21170"/>
          <a:stretch/>
        </p:blipFill>
        <p:spPr bwMode="auto">
          <a:xfrm>
            <a:off x="7006591" y="6069354"/>
            <a:ext cx="2016000" cy="53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80197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 rotWithShape="1">
          <a:blip r:embed="rId2" cstate="print"/>
          <a:srcRect l="47064" r="15813"/>
          <a:stretch/>
        </p:blipFill>
        <p:spPr>
          <a:xfrm>
            <a:off x="6021634" y="332369"/>
            <a:ext cx="3122366" cy="76505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2048"/>
          </a:xfrm>
        </p:spPr>
        <p:txBody>
          <a:bodyPr anchor="t">
            <a:noAutofit/>
          </a:bodyPr>
          <a:lstStyle/>
          <a:p>
            <a: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Wycena przedsiębiorstwa okiem inwestora</a:t>
            </a:r>
            <a:b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</a:br>
            <a: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/>
            </a:r>
            <a:b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</a:br>
            <a:r>
              <a:rPr lang="pl-PL" sz="2000" b="1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Cena – metody wyceny</a:t>
            </a:r>
            <a: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/>
            </a:r>
            <a:b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</a:br>
            <a:endParaRPr lang="pl-PL" sz="2000" dirty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67396614"/>
              </p:ext>
            </p:extLst>
          </p:nvPr>
        </p:nvGraphicFramePr>
        <p:xfrm>
          <a:off x="194310" y="1494009"/>
          <a:ext cx="8755380" cy="5227893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851209"/>
                <a:gridCol w="2783531"/>
                <a:gridCol w="2971800"/>
                <a:gridCol w="2148840"/>
              </a:tblGrid>
              <a:tr h="322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200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200" baseline="0" dirty="0" smtClean="0"/>
                        <a:t>Porównawcza</a:t>
                      </a:r>
                      <a:endParaRPr lang="pl-PL" sz="1200" dirty="0" smtClean="0"/>
                    </a:p>
                  </a:txBody>
                  <a:tcPr marL="68580" marR="68580" anchor="ctr"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200" b="1" baseline="0" dirty="0" smtClean="0">
                          <a:solidFill>
                            <a:schemeClr val="tx1"/>
                          </a:solidFill>
                        </a:rPr>
                        <a:t>Zdyskontowanych przepływów pieniężnych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200" b="1" dirty="0" smtClean="0">
                          <a:solidFill>
                            <a:schemeClr val="tx1"/>
                          </a:solidFill>
                        </a:rPr>
                        <a:t>Transakcji porównywalnych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893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200" b="1" dirty="0" smtClean="0"/>
                        <a:t>Założenia</a:t>
                      </a:r>
                      <a:endParaRPr lang="en-US" sz="1200" b="1" dirty="0"/>
                    </a:p>
                  </a:txBody>
                  <a:tcPr marL="68580" marR="6858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pl-PL" sz="1200" dirty="0" smtClean="0"/>
                        <a:t>Podmiot wyceniany jak spółki</a:t>
                      </a:r>
                      <a:r>
                        <a:rPr lang="pl-PL" sz="1200" baseline="0" dirty="0" smtClean="0"/>
                        <a:t> notowane</a:t>
                      </a:r>
                      <a:endParaRPr lang="pl-PL" sz="1200" dirty="0" smtClean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pl-PL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Ocena przez pryzmat przyszłych wolnych przepływów</a:t>
                      </a:r>
                    </a:p>
                  </a:txBody>
                  <a:tcPr marL="68580" marR="68580"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pl-PL" sz="1200" dirty="0" smtClean="0"/>
                        <a:t>Podmiot wyceniany</a:t>
                      </a:r>
                      <a:r>
                        <a:rPr lang="pl-PL" sz="1200" baseline="0" dirty="0" smtClean="0"/>
                        <a:t> na bazie porównywalnych transakcji</a:t>
                      </a:r>
                      <a:endParaRPr lang="en-US" sz="1200" dirty="0"/>
                    </a:p>
                  </a:txBody>
                  <a:tcPr marL="68580" marR="68580"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</a:tr>
              <a:tr h="13899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200" b="1" dirty="0" smtClean="0"/>
                        <a:t>„Wsad”</a:t>
                      </a:r>
                      <a:endParaRPr lang="en-US" sz="1200" b="1" dirty="0"/>
                    </a:p>
                  </a:txBody>
                  <a:tcPr marL="68580" marR="6858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pl-PL" sz="1200" dirty="0" smtClean="0"/>
                        <a:t>Wyrób:</a:t>
                      </a:r>
                    </a:p>
                    <a:p>
                      <a:pPr marL="285750" indent="-2857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l-PL" sz="1200" baseline="0" dirty="0" smtClean="0"/>
                        <a:t>Spółek porównywalnych</a:t>
                      </a:r>
                    </a:p>
                    <a:p>
                      <a:pPr marL="285750" indent="-2857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l-PL" sz="1200" baseline="0" dirty="0" smtClean="0"/>
                        <a:t>Wskaźników P/E, P/BV, EV/EBITDA</a:t>
                      </a:r>
                    </a:p>
                    <a:p>
                      <a:pPr marL="285750" indent="-285750" algn="l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l-PL" sz="1200" baseline="0" dirty="0" smtClean="0"/>
                        <a:t>Wag wskaźników</a:t>
                      </a:r>
                      <a:endParaRPr lang="en-US" sz="12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aseline="0" dirty="0" smtClean="0"/>
                        <a:t>Oszacowanie: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200" baseline="0" dirty="0" smtClean="0"/>
                        <a:t>Tempa wzrostu przychodów i kosztów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200" baseline="0" dirty="0" smtClean="0"/>
                        <a:t>Nakładów inwestycyjnych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200" baseline="0" dirty="0" smtClean="0"/>
                        <a:t>Amortyzacji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200" baseline="0" dirty="0" smtClean="0"/>
                        <a:t>Zapotrzebowania na kapitał obrotowy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pl-PL" sz="1200" dirty="0" smtClean="0"/>
                        <a:t>Przykłady transakcji (z rynku spółki oraz obszaru jej</a:t>
                      </a:r>
                      <a:r>
                        <a:rPr lang="pl-PL" sz="1200" baseline="0" dirty="0" smtClean="0"/>
                        <a:t> działalności)</a:t>
                      </a:r>
                      <a:endParaRPr lang="pl-PL" sz="1200" dirty="0" smtClean="0"/>
                    </a:p>
                  </a:txBody>
                  <a:tcPr marL="68580" marR="68580"/>
                </a:tc>
              </a:tr>
              <a:tr h="11231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200" b="1" dirty="0" smtClean="0"/>
                        <a:t>Zalety</a:t>
                      </a:r>
                      <a:endParaRPr lang="en-US" sz="1200" b="1" dirty="0"/>
                    </a:p>
                  </a:txBody>
                  <a:tcPr marL="68580" marR="6858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l-PL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Prostota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l-PL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Szybkość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l-PL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Uwzględnienie bieżącej sytuacji rynkowej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l-PL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Wycena przez pryzmat planów spółki, uwzględnienie w szerokim zakresie jej perspektyw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l-PL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Przedstawienie parametrów odpowiadających za wartość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l-PL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Brak ograniczeń do jej stosowania, szczegółowe uwzględnienie planów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pl-PL" sz="1200" dirty="0" smtClean="0"/>
                        <a:t>Metoda oparta na zrealizowanych transakcjach</a:t>
                      </a:r>
                      <a:endParaRPr lang="en-US" sz="1200" dirty="0"/>
                    </a:p>
                  </a:txBody>
                  <a:tcPr marL="68580" marR="68580"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</a:tr>
              <a:tr h="125654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200" b="1" dirty="0" smtClean="0"/>
                        <a:t>Słabe strony</a:t>
                      </a:r>
                      <a:endParaRPr lang="en-US" sz="1200" b="1" dirty="0"/>
                    </a:p>
                  </a:txBody>
                  <a:tcPr marL="68580" marR="6858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l-PL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Zniekształcenia w przypadku braku płynnego rynku</a:t>
                      </a:r>
                    </a:p>
                    <a:p>
                      <a:pPr marL="285750" indent="-285750" algn="l" defTabSz="914400" rtl="0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l-PL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Ograniczona możliwość zastosowania</a:t>
                      </a:r>
                    </a:p>
                    <a:p>
                      <a:pPr marL="285750" indent="-285750" algn="l" defTabSz="914400" rtl="0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l-PL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Subiektywizm i dobrowolność w doborze spółek / wskaźników / wag</a:t>
                      </a:r>
                    </a:p>
                    <a:p>
                      <a:pPr marL="285750" indent="-285750" algn="l" defTabSz="914400" rtl="0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l-PL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Jakość danych księgowych (zysku, bilansu)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l-PL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Skomplikowane obliczenia</a:t>
                      </a:r>
                    </a:p>
                    <a:p>
                      <a:pPr marL="285750" indent="-285750" algn="l" defTabSz="914400" rtl="0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l-PL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Subiektywna ocena niektórych wskaźników</a:t>
                      </a:r>
                      <a:endParaRPr lang="en-US" sz="1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l-PL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Ograniczona możliwość zastosowania w kontekście liczby transakcji</a:t>
                      </a:r>
                    </a:p>
                    <a:p>
                      <a:pPr marL="285750" indent="-285750" algn="l" defTabSz="914400" rtl="0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l-PL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Subiektywizm w doborze spółek</a:t>
                      </a:r>
                    </a:p>
                    <a:p>
                      <a:pPr marL="285750" indent="-285750" algn="l" defTabSz="914400" rtl="0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pl-PL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Ograniczona liczba publicznie dostępnych parametrów transakcji</a:t>
                      </a:r>
                      <a:endParaRPr lang="en-US" sz="1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3842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ole tekstowe 37"/>
          <p:cNvSpPr txBox="1"/>
          <p:nvPr/>
        </p:nvSpPr>
        <p:spPr>
          <a:xfrm>
            <a:off x="323528" y="2551597"/>
            <a:ext cx="2808312" cy="2409097"/>
          </a:xfrm>
          <a:prstGeom prst="rect">
            <a:avLst/>
          </a:prstGeom>
          <a:noFill/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76938" tIns="38469" rIns="76938" bIns="38469" rtlCol="0">
            <a:spAutoFit/>
          </a:bodyPr>
          <a:lstStyle>
            <a:defPPr>
              <a:defRPr lang="pl-PL"/>
            </a:defPPr>
            <a:lvl1pPr>
              <a:spcBef>
                <a:spcPts val="252"/>
              </a:spcBef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pl-PL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Rola i zadania  EA :</a:t>
            </a:r>
          </a:p>
          <a:p>
            <a:pPr marL="171450" indent="-171450">
              <a:buFontTx/>
              <a:buChar char="-"/>
            </a:pPr>
            <a:r>
              <a:rPr lang="pl-PL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wsparcie </a:t>
            </a:r>
            <a:r>
              <a:rPr lang="pl-PL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w </a:t>
            </a:r>
            <a:r>
              <a:rPr lang="pl-PL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rozmowach </a:t>
            </a:r>
            <a:r>
              <a:rPr lang="pl-PL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/>
            </a:r>
            <a:br>
              <a:rPr lang="pl-PL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pl-PL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z </a:t>
            </a:r>
            <a:r>
              <a:rPr lang="pl-PL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5 inwestorami strategicznymi  </a:t>
            </a:r>
            <a:r>
              <a:rPr lang="pl-PL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oraz </a:t>
            </a:r>
            <a:br>
              <a:rPr lang="pl-PL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pl-PL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4 </a:t>
            </a:r>
            <a:r>
              <a:rPr lang="pl-PL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potencjalnymi </a:t>
            </a:r>
            <a:r>
              <a:rPr lang="pl-PL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/>
            </a:r>
            <a:br>
              <a:rPr lang="pl-PL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pl-PL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celami </a:t>
            </a:r>
            <a:r>
              <a:rPr lang="pl-PL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przejęć.</a:t>
            </a:r>
          </a:p>
          <a:p>
            <a:pPr marL="171450" indent="-171450">
              <a:buFontTx/>
              <a:buChar char="-"/>
            </a:pPr>
            <a:r>
              <a:rPr lang="pl-PL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analiza </a:t>
            </a:r>
            <a:br>
              <a:rPr lang="pl-PL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pl-PL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alternatywnych</a:t>
            </a:r>
            <a:br>
              <a:rPr lang="pl-PL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pl-PL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metod </a:t>
            </a:r>
            <a:br>
              <a:rPr lang="pl-PL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pl-PL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finansowania </a:t>
            </a:r>
            <a:br>
              <a:rPr lang="pl-PL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pl-PL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(emisja obligacji , </a:t>
            </a:r>
            <a:br>
              <a:rPr lang="pl-PL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pl-PL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IPO).</a:t>
            </a:r>
          </a:p>
          <a:p>
            <a:pPr marL="171450" indent="-171450">
              <a:buFontTx/>
              <a:buChar char="-"/>
            </a:pPr>
            <a:endParaRPr lang="pl-PL" sz="1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3233069982"/>
              </p:ext>
            </p:extLst>
          </p:nvPr>
        </p:nvGraphicFramePr>
        <p:xfrm>
          <a:off x="683568" y="1268761"/>
          <a:ext cx="8280920" cy="864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75550110"/>
              </p:ext>
            </p:extLst>
          </p:nvPr>
        </p:nvGraphicFramePr>
        <p:xfrm>
          <a:off x="107506" y="1873627"/>
          <a:ext cx="8856982" cy="5852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1031"/>
                <a:gridCol w="1041033"/>
                <a:gridCol w="371798"/>
                <a:gridCol w="1338472"/>
                <a:gridCol w="371798"/>
                <a:gridCol w="1412831"/>
                <a:gridCol w="371798"/>
                <a:gridCol w="1346945"/>
                <a:gridCol w="317629"/>
                <a:gridCol w="1243647"/>
              </a:tblGrid>
              <a:tr h="288770">
                <a:tc>
                  <a:txBody>
                    <a:bodyPr/>
                    <a:lstStyle/>
                    <a:p>
                      <a:pPr algn="r"/>
                      <a:r>
                        <a:rPr lang="pl-PL" sz="12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Czas</a:t>
                      </a:r>
                      <a:endParaRPr lang="pl-PL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2 miesiące</a:t>
                      </a:r>
                      <a:endParaRPr lang="pl-PL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2 miesiące</a:t>
                      </a:r>
                      <a:endParaRPr lang="pl-PL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2 miesiące</a:t>
                      </a:r>
                      <a:endParaRPr lang="pl-PL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2 miesiące</a:t>
                      </a:r>
                      <a:endParaRPr lang="pl-PL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  1 miesiąc</a:t>
                      </a:r>
                      <a:endParaRPr lang="pl-PL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7230">
                <a:tc>
                  <a:txBody>
                    <a:bodyPr/>
                    <a:lstStyle/>
                    <a:p>
                      <a:pPr algn="r"/>
                      <a:r>
                        <a:rPr lang="pl-PL" sz="12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Inwestorzy</a:t>
                      </a:r>
                      <a:endParaRPr lang="pl-PL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29</a:t>
                      </a:r>
                      <a:endParaRPr lang="pl-PL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8/5</a:t>
                      </a:r>
                      <a:endParaRPr lang="pl-PL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2</a:t>
                      </a:r>
                      <a:endParaRPr lang="pl-PL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1</a:t>
                      </a:r>
                      <a:endParaRPr lang="pl-PL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1</a:t>
                      </a:r>
                      <a:endParaRPr lang="pl-PL" sz="12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6" name="Tytuł 1"/>
          <p:cNvSpPr txBox="1">
            <a:spLocks/>
          </p:cNvSpPr>
          <p:nvPr/>
        </p:nvSpPr>
        <p:spPr>
          <a:xfrm>
            <a:off x="1815182" y="3249114"/>
            <a:ext cx="7308304" cy="1562440"/>
          </a:xfrm>
          <a:prstGeom prst="rect">
            <a:avLst/>
          </a:prstGeom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76938" tIns="38469" rIns="76938" bIns="38469" rtlCol="0" anchor="ctr">
            <a:normAutofit/>
          </a:bodyPr>
          <a:lstStyle>
            <a:lvl1pPr algn="ctr" defTabSz="769376" rtl="0" eaLnBrk="1" latinLnBrk="0" hangingPunct="1">
              <a:spcBef>
                <a:spcPct val="0"/>
              </a:spcBef>
              <a:buNone/>
              <a:defRPr sz="37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endParaRPr lang="pl-PL" sz="1200" dirty="0">
              <a:solidFill>
                <a:schemeClr val="accent1">
                  <a:lumMod val="7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3700363" y="3101382"/>
            <a:ext cx="1080000" cy="276999"/>
          </a:xfrm>
          <a:prstGeom prst="rect">
            <a:avLst/>
          </a:prstGeom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l-P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Kupujący</a:t>
            </a:r>
          </a:p>
        </p:txBody>
      </p:sp>
      <p:sp>
        <p:nvSpPr>
          <p:cNvPr id="22" name="TextBox 6"/>
          <p:cNvSpPr txBox="1"/>
          <p:nvPr/>
        </p:nvSpPr>
        <p:spPr>
          <a:xfrm>
            <a:off x="3720090" y="4620069"/>
            <a:ext cx="1080000" cy="262355"/>
          </a:xfrm>
          <a:prstGeom prst="rect">
            <a:avLst/>
          </a:prstGeom>
          <a:ln w="19050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76938" tIns="38469" rIns="76938" bIns="38469" rtlCol="0">
            <a:spAutoFit/>
          </a:bodyPr>
          <a:lstStyle/>
          <a:p>
            <a:pPr algn="ctr"/>
            <a:r>
              <a:rPr lang="pl-PL" sz="1200" b="1" dirty="0" smtClean="0">
                <a:solidFill>
                  <a:schemeClr val="bg1"/>
                </a:solidFill>
              </a:rPr>
              <a:t>Sprzedający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1259633" y="2150128"/>
            <a:ext cx="7313575" cy="263783"/>
          </a:xfrm>
          <a:prstGeom prst="rect">
            <a:avLst/>
          </a:prstGeom>
          <a:noFill/>
          <a:ln w="63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200"/>
          </a:p>
        </p:txBody>
      </p:sp>
      <p:sp>
        <p:nvSpPr>
          <p:cNvPr id="27" name="Prostokąt 26"/>
          <p:cNvSpPr/>
          <p:nvPr/>
        </p:nvSpPr>
        <p:spPr>
          <a:xfrm>
            <a:off x="363710" y="5121997"/>
            <a:ext cx="1111947" cy="1001019"/>
          </a:xfrm>
          <a:prstGeom prst="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76938" tIns="38469" rIns="76938" bIns="38469" rtlCol="0">
            <a:spAutoFit/>
          </a:bodyPr>
          <a:lstStyle/>
          <a:p>
            <a:pPr>
              <a:spcBef>
                <a:spcPts val="252"/>
              </a:spcBef>
            </a:pPr>
            <a:r>
              <a:rPr lang="pl-PL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Spółka  zleciła EA, </a:t>
            </a:r>
            <a:r>
              <a:rPr lang="pl-PL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pozyskanie środków </a:t>
            </a:r>
            <a:r>
              <a:rPr lang="pl-PL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 </a:t>
            </a:r>
            <a:r>
              <a:rPr lang="pl-PL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przejęcie </a:t>
            </a:r>
            <a:r>
              <a:rPr lang="pl-PL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 krajach CEE</a:t>
            </a:r>
            <a:endParaRPr lang="pl-PL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Prostokąt 28"/>
          <p:cNvSpPr/>
          <p:nvPr/>
        </p:nvSpPr>
        <p:spPr>
          <a:xfrm>
            <a:off x="1617888" y="5115646"/>
            <a:ext cx="1946000" cy="1001019"/>
          </a:xfrm>
          <a:prstGeom prst="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76938" tIns="38469" rIns="76938" bIns="38469" rtlCol="0">
            <a:spAutoFit/>
          </a:bodyPr>
          <a:lstStyle/>
          <a:p>
            <a:pPr>
              <a:spcBef>
                <a:spcPts val="252"/>
              </a:spcBef>
            </a:pPr>
            <a:r>
              <a:rPr lang="pl-PL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EA przeprowadziła </a:t>
            </a:r>
            <a:r>
              <a:rPr lang="pl-PL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proces aukcyjny</a:t>
            </a:r>
            <a:r>
              <a:rPr lang="pl-PL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wśród inwestorów finansowych zainteresowanych pakietem </a:t>
            </a:r>
            <a:r>
              <a:rPr lang="pl-PL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mniejszościowym</a:t>
            </a:r>
            <a:endParaRPr lang="pl-PL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" name="Prostokąt 30"/>
          <p:cNvSpPr/>
          <p:nvPr/>
        </p:nvSpPr>
        <p:spPr>
          <a:xfrm>
            <a:off x="3715096" y="5115646"/>
            <a:ext cx="1865017" cy="1001019"/>
          </a:xfrm>
          <a:prstGeom prst="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76938" tIns="38469" rIns="76938" bIns="38469" rtlCol="0">
            <a:spAutoFit/>
          </a:bodyPr>
          <a:lstStyle/>
          <a:p>
            <a:pPr>
              <a:spcBef>
                <a:spcPts val="252"/>
              </a:spcBef>
            </a:pPr>
            <a:r>
              <a:rPr lang="pl-PL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Dla spółek tej wielkości  </a:t>
            </a:r>
            <a:r>
              <a:rPr lang="pl-PL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pl-PL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pl-PL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 </a:t>
            </a:r>
            <a:r>
              <a:rPr lang="pl-PL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branży TIC na rynkach rozwijających się wskaźniki EV/EBITDA wahają się </a:t>
            </a:r>
            <a:r>
              <a:rPr lang="pl-PL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 </a:t>
            </a:r>
            <a:r>
              <a:rPr lang="pl-PL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przedziale </a:t>
            </a:r>
            <a:r>
              <a:rPr lang="pl-PL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5-8x</a:t>
            </a:r>
            <a:endParaRPr lang="pl-PL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24" name="Prostokąt 1023"/>
          <p:cNvSpPr/>
          <p:nvPr/>
        </p:nvSpPr>
        <p:spPr>
          <a:xfrm>
            <a:off x="5724128" y="5115646"/>
            <a:ext cx="1512168" cy="1001019"/>
          </a:xfrm>
          <a:prstGeom prst="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76938" tIns="38469" rIns="76938" bIns="38469" rtlCol="0">
            <a:spAutoFit/>
          </a:bodyPr>
          <a:lstStyle/>
          <a:p>
            <a:pPr>
              <a:spcBef>
                <a:spcPts val="252"/>
              </a:spcBef>
            </a:pPr>
            <a:r>
              <a:rPr lang="pl-PL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Inwestorzy złożyli </a:t>
            </a:r>
            <a:r>
              <a:rPr lang="pl-PL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pięć ofert. Dwie z nich spełniały oczekiwania cenowe właściciela</a:t>
            </a:r>
            <a:endParaRPr lang="pl-PL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25" name="Prostokąt 1024"/>
          <p:cNvSpPr/>
          <p:nvPr/>
        </p:nvSpPr>
        <p:spPr>
          <a:xfrm>
            <a:off x="7380312" y="5119058"/>
            <a:ext cx="1584176" cy="1001019"/>
          </a:xfrm>
          <a:prstGeom prst="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76938" tIns="38469" rIns="76938" bIns="38469" rtlCol="0">
            <a:spAutoFit/>
          </a:bodyPr>
          <a:lstStyle/>
          <a:p>
            <a:pPr>
              <a:spcBef>
                <a:spcPts val="252"/>
              </a:spcBef>
            </a:pPr>
            <a:r>
              <a:rPr lang="pl-PL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</a:t>
            </a:r>
            <a:r>
              <a:rPr lang="pl-PL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ena </a:t>
            </a:r>
            <a:r>
              <a:rPr lang="pl-PL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sprzedaży wykazywała </a:t>
            </a:r>
            <a:r>
              <a:rPr lang="pl-PL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znaczną premię </a:t>
            </a:r>
            <a:r>
              <a:rPr lang="pl-PL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 stosunku do porównywalnych transakcji </a:t>
            </a:r>
            <a:r>
              <a:rPr lang="pl-PL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przejęć</a:t>
            </a:r>
            <a:endParaRPr lang="pl-PL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27" name="Prostokąt 1026"/>
          <p:cNvSpPr/>
          <p:nvPr/>
        </p:nvSpPr>
        <p:spPr>
          <a:xfrm>
            <a:off x="3563888" y="2701488"/>
            <a:ext cx="1372492" cy="461665"/>
          </a:xfrm>
          <a:prstGeom prst="rect">
            <a:avLst/>
          </a:prstGeom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l-PL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Enterprise </a:t>
            </a:r>
            <a:r>
              <a:rPr lang="pl-PL" sz="1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Investors</a:t>
            </a:r>
            <a:r>
              <a:rPr lang="pl-PL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</p:txBody>
      </p:sp>
      <p:sp>
        <p:nvSpPr>
          <p:cNvPr id="1028" name="pole tekstowe 1027"/>
          <p:cNvSpPr txBox="1"/>
          <p:nvPr/>
        </p:nvSpPr>
        <p:spPr>
          <a:xfrm>
            <a:off x="3491880" y="3772144"/>
            <a:ext cx="5099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/>
              <a:t>19%</a:t>
            </a:r>
            <a:endParaRPr lang="pl-PL" sz="1200" dirty="0"/>
          </a:p>
        </p:txBody>
      </p:sp>
      <p:sp>
        <p:nvSpPr>
          <p:cNvPr id="1029" name="Prostokąt 1028"/>
          <p:cNvSpPr/>
          <p:nvPr/>
        </p:nvSpPr>
        <p:spPr>
          <a:xfrm>
            <a:off x="5220073" y="4092695"/>
            <a:ext cx="3834235" cy="459630"/>
          </a:xfrm>
          <a:prstGeom prst="rect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pl-PL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Inwestorzy uczestniczący w negocjacjach term </a:t>
            </a:r>
            <a:r>
              <a:rPr lang="pl-PL" sz="1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sheet</a:t>
            </a:r>
            <a:r>
              <a:rPr lang="pl-PL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podnieśli swoje pierwotne </a:t>
            </a:r>
            <a:r>
              <a:rPr lang="pl-PL" sz="1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oferty</a:t>
            </a:r>
            <a:endParaRPr lang="pl-PL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30" name="Objaśnienie prostokątne 1029"/>
          <p:cNvSpPr/>
          <p:nvPr/>
        </p:nvSpPr>
        <p:spPr>
          <a:xfrm>
            <a:off x="5206733" y="2551597"/>
            <a:ext cx="3847574" cy="1408823"/>
          </a:xfrm>
          <a:prstGeom prst="wedgeRectCallout">
            <a:avLst>
              <a:gd name="adj1" fmla="val -56469"/>
              <a:gd name="adj2" fmla="val -36434"/>
            </a:avLst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76938" tIns="38469" rIns="76938" bIns="38469" rtlCol="0">
            <a:spAutoFit/>
          </a:bodyPr>
          <a:lstStyle/>
          <a:p>
            <a:pPr>
              <a:spcBef>
                <a:spcPts val="252"/>
              </a:spcBef>
            </a:pPr>
            <a:r>
              <a:rPr lang="pl-PL" sz="12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"Sektor TIC będzie dynamicznie rosnąć dzięki nowym wymogom wynikającym z ustaw krajowych lub dyrektyw europejskich. (…) Oferta produktowa JS Hamilton Poland jest uważana za jedną z najlepszych na rynku, a klienci wysoko cenią krótki czas reakcji, wsparcie i usługi dodatkowe" </a:t>
            </a:r>
            <a:r>
              <a:rPr lang="pl-PL" sz="12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Rafał </a:t>
            </a:r>
            <a:r>
              <a:rPr lang="pl-PL" sz="12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Bator, partner </a:t>
            </a:r>
            <a:r>
              <a:rPr lang="pl-PL" sz="12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pl-PL" sz="12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Enterprise </a:t>
            </a:r>
            <a:r>
              <a:rPr lang="pl-PL" sz="12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Investors</a:t>
            </a:r>
            <a:r>
              <a:rPr lang="pl-PL" sz="12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pl-PL" sz="12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>
              <a:spcBef>
                <a:spcPts val="252"/>
              </a:spcBef>
            </a:pPr>
            <a:r>
              <a:rPr lang="pl-PL" sz="12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Puls Biznesu, </a:t>
            </a:r>
            <a:r>
              <a:rPr lang="pl-PL" sz="12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9.12.2015 </a:t>
            </a:r>
            <a:r>
              <a:rPr lang="pl-PL" sz="12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</a:t>
            </a:r>
            <a:r>
              <a:rPr lang="pl-PL" sz="12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pl-PL" sz="12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pole tekstowe 13"/>
          <p:cNvSpPr txBox="1"/>
          <p:nvPr/>
        </p:nvSpPr>
        <p:spPr>
          <a:xfrm rot="16200000">
            <a:off x="1414493" y="3799500"/>
            <a:ext cx="1562441" cy="461665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1200" b="1" dirty="0" smtClean="0">
                <a:solidFill>
                  <a:schemeClr val="bg1"/>
                </a:solidFill>
              </a:rPr>
              <a:t>Doradca Sprzedającego</a:t>
            </a:r>
            <a:endParaRPr lang="pl-PL" sz="1200" b="1" dirty="0">
              <a:solidFill>
                <a:schemeClr val="bg1"/>
              </a:solidFill>
            </a:endParaRPr>
          </a:p>
        </p:txBody>
      </p:sp>
      <p:pic>
        <p:nvPicPr>
          <p:cNvPr id="32" name="Obraz 31" descr="logoRGBpoziom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643" t="24220" r="7618" b="21170"/>
          <a:stretch/>
        </p:blipFill>
        <p:spPr bwMode="auto">
          <a:xfrm>
            <a:off x="7006591" y="6069354"/>
            <a:ext cx="2016000" cy="53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Obraz 33"/>
          <p:cNvPicPr>
            <a:picLocks noChangeAspect="1"/>
          </p:cNvPicPr>
          <p:nvPr/>
        </p:nvPicPr>
        <p:blipFill rotWithShape="1">
          <a:blip r:embed="rId9" cstate="print"/>
          <a:srcRect l="47064" r="15813"/>
          <a:stretch/>
        </p:blipFill>
        <p:spPr>
          <a:xfrm>
            <a:off x="6021634" y="332369"/>
            <a:ext cx="3122366" cy="765050"/>
          </a:xfrm>
          <a:prstGeom prst="rect">
            <a:avLst/>
          </a:prstGeom>
        </p:spPr>
      </p:pic>
      <p:sp>
        <p:nvSpPr>
          <p:cNvPr id="35" name="Tytuł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 anchor="t">
            <a:normAutofit/>
          </a:bodyPr>
          <a:lstStyle/>
          <a:p>
            <a:r>
              <a:rPr lang="pl-PL" sz="20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/>
            </a:r>
            <a:br>
              <a:rPr lang="pl-PL" sz="20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rPr>
            </a:br>
            <a:r>
              <a:rPr lang="pl-PL" sz="20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Case </a:t>
            </a:r>
            <a:r>
              <a:rPr lang="pl-PL" sz="2000" dirty="0" err="1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study</a:t>
            </a:r>
            <a:endParaRPr lang="pl-PL" sz="2000" dirty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36" name="Obraz 35" descr="logoRGBpoziom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643" t="24220" r="7618" b="21170"/>
          <a:stretch/>
        </p:blipFill>
        <p:spPr bwMode="auto">
          <a:xfrm>
            <a:off x="2423479" y="3790686"/>
            <a:ext cx="1144836" cy="302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http://www.hamilton.com.pl/images/hamilton/logo/logo_pl.png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82196" b="2620"/>
          <a:stretch/>
        </p:blipFill>
        <p:spPr bwMode="auto">
          <a:xfrm>
            <a:off x="4001804" y="3687928"/>
            <a:ext cx="549768" cy="50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76730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/>
          <p:cNvPicPr>
            <a:picLocks noChangeAspect="1"/>
          </p:cNvPicPr>
          <p:nvPr/>
        </p:nvPicPr>
        <p:blipFill rotWithShape="1">
          <a:blip r:embed="rId3" cstate="print"/>
          <a:srcRect l="47064" r="15813"/>
          <a:stretch/>
        </p:blipFill>
        <p:spPr>
          <a:xfrm>
            <a:off x="6021634" y="369257"/>
            <a:ext cx="3122366" cy="765050"/>
          </a:xfrm>
          <a:prstGeom prst="rect">
            <a:avLst/>
          </a:prstGeom>
        </p:spPr>
      </p:pic>
      <p:sp>
        <p:nvSpPr>
          <p:cNvPr id="4" name="Podtytuł 3"/>
          <p:cNvSpPr>
            <a:spLocks noGrp="1"/>
          </p:cNvSpPr>
          <p:nvPr>
            <p:ph type="subTitle" idx="4294967295"/>
          </p:nvPr>
        </p:nvSpPr>
        <p:spPr>
          <a:xfrm>
            <a:off x="1600200" y="4505325"/>
            <a:ext cx="5977890" cy="1421928"/>
          </a:xfrm>
          <a:prstGeom prst="rect">
            <a:avLst/>
          </a:prstGeom>
          <a:noFill/>
          <a:ln w="3175">
            <a:noFill/>
          </a:ln>
        </p:spPr>
        <p:txBody>
          <a:bodyPr wrap="square" numCol="1">
            <a:sp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800" b="1" dirty="0" smtClean="0"/>
              <a:t>Equity </a:t>
            </a:r>
            <a:r>
              <a:rPr lang="pl-PL" sz="1800" b="1" dirty="0" err="1"/>
              <a:t>Advisors</a:t>
            </a:r>
            <a:r>
              <a:rPr lang="pl-PL" sz="1800" b="1" dirty="0"/>
              <a:t> </a:t>
            </a:r>
            <a:r>
              <a:rPr lang="pl-PL" sz="1800" b="1" dirty="0" smtClean="0"/>
              <a:t>sp. z o.o. sp.k.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800" dirty="0" smtClean="0"/>
              <a:t>(dawniej</a:t>
            </a:r>
            <a:r>
              <a:rPr lang="pl-PL" sz="1800" dirty="0"/>
              <a:t>: Equity Advisors sp. z o.o.)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800" dirty="0" smtClean="0"/>
              <a:t>ul</a:t>
            </a:r>
            <a:r>
              <a:rPr lang="pl-PL" sz="1800" dirty="0"/>
              <a:t>. Bociana 22a, 31-231 </a:t>
            </a:r>
            <a:r>
              <a:rPr lang="pl-PL" sz="1800" dirty="0" smtClean="0"/>
              <a:t>Kraków</a:t>
            </a:r>
            <a:endParaRPr lang="pl-PL" sz="1800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800" dirty="0" smtClean="0">
                <a:hlinkClick r:id="rId4"/>
              </a:rPr>
              <a:t>www.equityadvisors.pl</a:t>
            </a:r>
            <a:endParaRPr lang="pl-PL" sz="1800" dirty="0" smtClean="0"/>
          </a:p>
        </p:txBody>
      </p:sp>
      <p:cxnSp>
        <p:nvCxnSpPr>
          <p:cNvPr id="7" name="Łącznik prosty 6"/>
          <p:cNvCxnSpPr/>
          <p:nvPr/>
        </p:nvCxnSpPr>
        <p:spPr>
          <a:xfrm>
            <a:off x="637505" y="2932037"/>
            <a:ext cx="7756301" cy="0"/>
          </a:xfrm>
          <a:prstGeom prst="line">
            <a:avLst/>
          </a:prstGeom>
          <a:ln w="12700">
            <a:solidFill>
              <a:srgbClr val="51FF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rostokąt 7"/>
          <p:cNvSpPr/>
          <p:nvPr/>
        </p:nvSpPr>
        <p:spPr>
          <a:xfrm>
            <a:off x="637505" y="1948050"/>
            <a:ext cx="72440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dirty="0" smtClean="0">
                <a:solidFill>
                  <a:srgbClr val="2F395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Dziękujemy za uwagę</a:t>
            </a:r>
            <a:endParaRPr lang="pl-PL" sz="3200" dirty="0">
              <a:solidFill>
                <a:srgbClr val="2F395B"/>
              </a:solidFill>
            </a:endParaRPr>
          </a:p>
        </p:txBody>
      </p:sp>
      <p:sp>
        <p:nvSpPr>
          <p:cNvPr id="6" name="Podtytuł 3"/>
          <p:cNvSpPr txBox="1">
            <a:spLocks/>
          </p:cNvSpPr>
          <p:nvPr/>
        </p:nvSpPr>
        <p:spPr>
          <a:xfrm>
            <a:off x="4649806" y="3175236"/>
            <a:ext cx="3744000" cy="1089529"/>
          </a:xfrm>
          <a:prstGeom prst="rect">
            <a:avLst/>
          </a:prstGeom>
          <a:noFill/>
          <a:ln w="3175">
            <a:noFill/>
          </a:ln>
        </p:spPr>
        <p:txBody>
          <a:bodyPr vert="horz" wrap="square" lIns="91440" tIns="45720" rIns="91440" bIns="45720" numCol="1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l-PL" sz="1800" b="1" dirty="0" smtClean="0"/>
              <a:t>Artur Siwek – dyrektor sprzedaży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l-PL" sz="1800" dirty="0" smtClean="0"/>
              <a:t>tel</a:t>
            </a:r>
            <a:r>
              <a:rPr lang="pl-PL" sz="1800" dirty="0"/>
              <a:t>.: </a:t>
            </a:r>
            <a:r>
              <a:rPr lang="pl-PL" sz="1800" dirty="0" smtClean="0"/>
              <a:t>48 </a:t>
            </a:r>
            <a:r>
              <a:rPr lang="pl-PL" sz="1800" dirty="0"/>
              <a:t>694 543 600</a:t>
            </a:r>
            <a:endParaRPr lang="pl-PL" sz="1800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l-PL" sz="1800" dirty="0" smtClean="0">
                <a:hlinkClick r:id="rId5"/>
              </a:rPr>
              <a:t>artur.siwek@equityadvisors.pl</a:t>
            </a:r>
            <a:endParaRPr lang="pl-PL" sz="1800" dirty="0" smtClean="0"/>
          </a:p>
        </p:txBody>
      </p:sp>
      <p:pic>
        <p:nvPicPr>
          <p:cNvPr id="9" name="Obraz 2" descr="logoRGBpoziom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643" t="24220" r="7618" b="21170"/>
          <a:stretch/>
        </p:blipFill>
        <p:spPr bwMode="auto">
          <a:xfrm>
            <a:off x="7006591" y="6069354"/>
            <a:ext cx="2016000" cy="53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rostokąt 2"/>
          <p:cNvSpPr/>
          <p:nvPr/>
        </p:nvSpPr>
        <p:spPr>
          <a:xfrm>
            <a:off x="637505" y="3175236"/>
            <a:ext cx="3780000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pl-PL" b="1" dirty="0"/>
              <a:t>Dawid Michalik – </a:t>
            </a:r>
            <a:r>
              <a:rPr lang="pl-PL" b="1" dirty="0" smtClean="0"/>
              <a:t>prezes </a:t>
            </a:r>
            <a:r>
              <a:rPr lang="pl-PL" b="1" dirty="0"/>
              <a:t>z</a:t>
            </a:r>
            <a:r>
              <a:rPr lang="pl-PL" b="1" dirty="0" smtClean="0"/>
              <a:t>arządu</a:t>
            </a:r>
            <a:endParaRPr lang="pl-PL" b="1" dirty="0"/>
          </a:p>
          <a:p>
            <a:pPr>
              <a:lnSpc>
                <a:spcPct val="120000"/>
              </a:lnSpc>
            </a:pPr>
            <a:r>
              <a:rPr lang="pl-PL" dirty="0"/>
              <a:t>tel</a:t>
            </a:r>
            <a:r>
              <a:rPr lang="pl-PL" dirty="0" smtClean="0"/>
              <a:t>.: 48 </a:t>
            </a:r>
            <a:r>
              <a:rPr lang="pl-PL" dirty="0"/>
              <a:t>697 697 765</a:t>
            </a:r>
          </a:p>
          <a:p>
            <a:pPr>
              <a:lnSpc>
                <a:spcPct val="120000"/>
              </a:lnSpc>
            </a:pPr>
            <a:r>
              <a:rPr lang="pl-PL" dirty="0" smtClean="0">
                <a:hlinkClick r:id="rId7"/>
              </a:rPr>
              <a:t>dawid.michalik@equityadvisors.pl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xmlns="" val="312134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59946" y="2238905"/>
            <a:ext cx="659725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Kto może pozyskać środki finansowe na rynku </a:t>
            </a:r>
            <a:r>
              <a:rPr lang="pl-PL" dirty="0" smtClean="0"/>
              <a:t>kapitałowym?</a:t>
            </a:r>
          </a:p>
          <a:p>
            <a:endParaRPr lang="pl-PL" dirty="0"/>
          </a:p>
          <a:p>
            <a:r>
              <a:rPr lang="pl-PL" dirty="0"/>
              <a:t>Kapitał udziałowy vs kapitał </a:t>
            </a:r>
            <a:r>
              <a:rPr lang="pl-PL" dirty="0" smtClean="0"/>
              <a:t>dłużny</a:t>
            </a:r>
          </a:p>
          <a:p>
            <a:endParaRPr lang="pl-PL" dirty="0"/>
          </a:p>
          <a:p>
            <a:r>
              <a:rPr lang="pl-PL" dirty="0"/>
              <a:t>Organizacja skutecznego procesu pozyskania kapitału</a:t>
            </a:r>
          </a:p>
          <a:p>
            <a:endParaRPr lang="pl-PL" dirty="0" smtClean="0"/>
          </a:p>
          <a:p>
            <a:r>
              <a:rPr lang="pl-PL" dirty="0" smtClean="0"/>
              <a:t>Wycena </a:t>
            </a:r>
            <a:r>
              <a:rPr lang="pl-PL" dirty="0"/>
              <a:t>przedsiębiorstwa okiem inwestora - na co zwrócić </a:t>
            </a:r>
            <a:r>
              <a:rPr lang="pl-PL" dirty="0" smtClean="0"/>
              <a:t>uwagę?</a:t>
            </a:r>
            <a:endParaRPr lang="pl-PL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 rotWithShape="1">
          <a:blip r:embed="rId2" cstate="print"/>
          <a:srcRect l="47064" r="15813"/>
          <a:stretch/>
        </p:blipFill>
        <p:spPr>
          <a:xfrm>
            <a:off x="6021634" y="369257"/>
            <a:ext cx="3122366" cy="765050"/>
          </a:xfrm>
          <a:prstGeom prst="rect">
            <a:avLst/>
          </a:prstGeom>
        </p:spPr>
      </p:pic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r>
              <a:rPr lang="pl-PL" sz="2000" dirty="0" smtClean="0">
                <a:solidFill>
                  <a:schemeClr val="accent1"/>
                </a:solidFill>
              </a:rPr>
              <a:t/>
            </a:r>
            <a:br>
              <a:rPr lang="pl-PL" sz="2000" dirty="0" smtClean="0">
                <a:solidFill>
                  <a:schemeClr val="accent1"/>
                </a:solidFill>
              </a:rPr>
            </a:br>
            <a:r>
              <a:rPr lang="pl-PL" sz="2000" dirty="0" smtClean="0">
                <a:solidFill>
                  <a:schemeClr val="accent1"/>
                </a:solidFill>
              </a:rPr>
              <a:t>Agenda</a:t>
            </a:r>
            <a:br>
              <a:rPr lang="pl-PL" sz="2000" dirty="0" smtClean="0">
                <a:solidFill>
                  <a:schemeClr val="accent1"/>
                </a:solidFill>
              </a:rPr>
            </a:br>
            <a:endParaRPr lang="pl-PL" sz="2000" dirty="0">
              <a:solidFill>
                <a:schemeClr val="accent1"/>
              </a:solidFill>
            </a:endParaRPr>
          </a:p>
        </p:txBody>
      </p:sp>
      <p:pic>
        <p:nvPicPr>
          <p:cNvPr id="5" name="Obraz 2" descr="logoRGBpoziom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643" t="24220" r="7618" b="21170"/>
          <a:stretch/>
        </p:blipFill>
        <p:spPr bwMode="auto">
          <a:xfrm>
            <a:off x="7006591" y="6069354"/>
            <a:ext cx="2016000" cy="53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4930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2" descr="logoRGBpoziom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643" t="24220" r="7618" b="21170"/>
          <a:stretch/>
        </p:blipFill>
        <p:spPr bwMode="auto">
          <a:xfrm>
            <a:off x="7006591" y="6069353"/>
            <a:ext cx="2016000" cy="53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az 5"/>
          <p:cNvPicPr>
            <a:picLocks noChangeAspect="1"/>
          </p:cNvPicPr>
          <p:nvPr/>
        </p:nvPicPr>
        <p:blipFill rotWithShape="1">
          <a:blip r:embed="rId4" cstate="print"/>
          <a:srcRect l="47064" r="15813"/>
          <a:stretch/>
        </p:blipFill>
        <p:spPr>
          <a:xfrm>
            <a:off x="6021634" y="369257"/>
            <a:ext cx="3122366" cy="765050"/>
          </a:xfrm>
          <a:prstGeom prst="rect">
            <a:avLst/>
          </a:prstGeom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3494520742"/>
              </p:ext>
            </p:extLst>
          </p:nvPr>
        </p:nvGraphicFramePr>
        <p:xfrm>
          <a:off x="822960" y="2011681"/>
          <a:ext cx="7783830" cy="3829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239396"/>
            <a:ext cx="7886700" cy="1325563"/>
          </a:xfrm>
        </p:spPr>
        <p:txBody>
          <a:bodyPr anchor="t">
            <a:normAutofit/>
          </a:bodyPr>
          <a:lstStyle/>
          <a:p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Spotkanie dwóch stron</a:t>
            </a:r>
          </a:p>
        </p:txBody>
      </p:sp>
    </p:spTree>
    <p:extLst>
      <p:ext uri="{BB962C8B-B14F-4D97-AF65-F5344CB8AC3E}">
        <p14:creationId xmlns:p14="http://schemas.microsoft.com/office/powerpoint/2010/main" xmlns="" val="407571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Obraz 24"/>
          <p:cNvPicPr>
            <a:picLocks noChangeAspect="1"/>
          </p:cNvPicPr>
          <p:nvPr/>
        </p:nvPicPr>
        <p:blipFill rotWithShape="1">
          <a:blip r:embed="rId3" cstate="print"/>
          <a:srcRect l="47064" r="15813"/>
          <a:stretch/>
        </p:blipFill>
        <p:spPr>
          <a:xfrm>
            <a:off x="6021634" y="369257"/>
            <a:ext cx="3122366" cy="765050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6729892" y="5829703"/>
            <a:ext cx="9721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Wynik netto</a:t>
            </a:r>
            <a:endParaRPr lang="en-US" sz="1200" dirty="0"/>
          </a:p>
        </p:txBody>
      </p:sp>
      <p:sp>
        <p:nvSpPr>
          <p:cNvPr id="9" name="pole tekstowe 8"/>
          <p:cNvSpPr txBox="1"/>
          <p:nvPr/>
        </p:nvSpPr>
        <p:spPr>
          <a:xfrm>
            <a:off x="490396" y="2511732"/>
            <a:ext cx="972108" cy="461665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r"/>
            <a:r>
              <a:rPr lang="pl-PL" sz="1200" dirty="0"/>
              <a:t>Rentowność netto</a:t>
            </a:r>
            <a:endParaRPr lang="en-US" sz="1200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859153" y="3821115"/>
            <a:ext cx="145816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pl-PL" sz="1400" dirty="0"/>
              <a:t>Środki własne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400" dirty="0"/>
              <a:t>Pożyczki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400" dirty="0"/>
              <a:t>Fundusze zalążkowe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400" dirty="0"/>
              <a:t>Aniołowie biznesu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400" dirty="0" err="1"/>
              <a:t>Crowdfunding</a:t>
            </a:r>
            <a:endParaRPr lang="en-US" sz="1400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4000501" y="4035954"/>
            <a:ext cx="19833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pl-PL" sz="1400" dirty="0"/>
              <a:t>Venture </a:t>
            </a:r>
            <a:r>
              <a:rPr lang="pl-PL" sz="1400" dirty="0" err="1"/>
              <a:t>capital</a:t>
            </a:r>
            <a:endParaRPr lang="pl-PL" sz="1400" dirty="0"/>
          </a:p>
          <a:p>
            <a:pPr marL="171450" indent="-171450">
              <a:buFont typeface="Arial" pitchFamily="34" charset="0"/>
              <a:buChar char="•"/>
            </a:pPr>
            <a:r>
              <a:rPr lang="pl-PL" sz="1400" dirty="0" err="1"/>
              <a:t>Private</a:t>
            </a:r>
            <a:r>
              <a:rPr lang="pl-PL" sz="1400" dirty="0"/>
              <a:t> equity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400" dirty="0"/>
              <a:t>Inwestorzy prywatni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400" dirty="0"/>
              <a:t>Obligacje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400" dirty="0"/>
              <a:t>Fuzje i przejęcia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400" dirty="0" err="1"/>
              <a:t>Mezzanine</a:t>
            </a:r>
            <a:endParaRPr lang="en-US" sz="1400" dirty="0"/>
          </a:p>
        </p:txBody>
      </p:sp>
      <p:sp>
        <p:nvSpPr>
          <p:cNvPr id="13" name="Dowolny kształt 12"/>
          <p:cNvSpPr/>
          <p:nvPr/>
        </p:nvSpPr>
        <p:spPr>
          <a:xfrm>
            <a:off x="2578835" y="1926381"/>
            <a:ext cx="4663600" cy="3718560"/>
          </a:xfrm>
          <a:custGeom>
            <a:avLst/>
            <a:gdLst>
              <a:gd name="connsiteX0" fmla="*/ 0 w 6218133"/>
              <a:gd name="connsiteY0" fmla="*/ 3718560 h 3718560"/>
              <a:gd name="connsiteX1" fmla="*/ 1554480 w 6218133"/>
              <a:gd name="connsiteY1" fmla="*/ 2057400 h 3718560"/>
              <a:gd name="connsiteX2" fmla="*/ 2682240 w 6218133"/>
              <a:gd name="connsiteY2" fmla="*/ 1158240 h 3718560"/>
              <a:gd name="connsiteX3" fmla="*/ 4434840 w 6218133"/>
              <a:gd name="connsiteY3" fmla="*/ 701040 h 3718560"/>
              <a:gd name="connsiteX4" fmla="*/ 6019800 w 6218133"/>
              <a:gd name="connsiteY4" fmla="*/ 121920 h 3718560"/>
              <a:gd name="connsiteX5" fmla="*/ 6019800 w 6218133"/>
              <a:gd name="connsiteY5" fmla="*/ 121920 h 3718560"/>
              <a:gd name="connsiteX6" fmla="*/ 6217920 w 6218133"/>
              <a:gd name="connsiteY6" fmla="*/ 0 h 3718560"/>
              <a:gd name="connsiteX7" fmla="*/ 6050280 w 6218133"/>
              <a:gd name="connsiteY7" fmla="*/ 121920 h 3718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18133" h="3718560">
                <a:moveTo>
                  <a:pt x="0" y="3718560"/>
                </a:moveTo>
                <a:cubicBezTo>
                  <a:pt x="553720" y="3101340"/>
                  <a:pt x="1107440" y="2484120"/>
                  <a:pt x="1554480" y="2057400"/>
                </a:cubicBezTo>
                <a:cubicBezTo>
                  <a:pt x="2001520" y="1630680"/>
                  <a:pt x="2202180" y="1384300"/>
                  <a:pt x="2682240" y="1158240"/>
                </a:cubicBezTo>
                <a:cubicBezTo>
                  <a:pt x="3162300" y="932180"/>
                  <a:pt x="3878580" y="873760"/>
                  <a:pt x="4434840" y="701040"/>
                </a:cubicBezTo>
                <a:cubicBezTo>
                  <a:pt x="4991100" y="528320"/>
                  <a:pt x="6019800" y="121920"/>
                  <a:pt x="6019800" y="121920"/>
                </a:cubicBezTo>
                <a:lnTo>
                  <a:pt x="6019800" y="121920"/>
                </a:lnTo>
                <a:cubicBezTo>
                  <a:pt x="6052820" y="101600"/>
                  <a:pt x="6212840" y="0"/>
                  <a:pt x="6217920" y="0"/>
                </a:cubicBezTo>
                <a:cubicBezTo>
                  <a:pt x="6223000" y="0"/>
                  <a:pt x="6136640" y="60960"/>
                  <a:pt x="6050280" y="121920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ole tekstowe 14"/>
          <p:cNvSpPr txBox="1"/>
          <p:nvPr/>
        </p:nvSpPr>
        <p:spPr>
          <a:xfrm>
            <a:off x="7172035" y="1654953"/>
            <a:ext cx="972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/>
              <a:t>EBITDA (trend)</a:t>
            </a:r>
            <a:endParaRPr lang="en-US" sz="1400" b="1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2715222" y="2992820"/>
            <a:ext cx="1641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pl-PL" sz="1400" dirty="0"/>
              <a:t>Kredyt bankowy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400" dirty="0"/>
              <a:t>Leasing</a:t>
            </a:r>
            <a:endParaRPr lang="en-US" sz="1400" dirty="0"/>
          </a:p>
        </p:txBody>
      </p:sp>
      <p:cxnSp>
        <p:nvCxnSpPr>
          <p:cNvPr id="18" name="Łącznik prostoliniowy 17"/>
          <p:cNvCxnSpPr/>
          <p:nvPr/>
        </p:nvCxnSpPr>
        <p:spPr>
          <a:xfrm flipV="1">
            <a:off x="6317854" y="2013277"/>
            <a:ext cx="0" cy="3528392"/>
          </a:xfrm>
          <a:prstGeom prst="line">
            <a:avLst/>
          </a:prstGeom>
          <a:ln w="28575">
            <a:solidFill>
              <a:srgbClr val="2F395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ole tekstowe 18"/>
          <p:cNvSpPr txBox="1"/>
          <p:nvPr/>
        </p:nvSpPr>
        <p:spPr>
          <a:xfrm>
            <a:off x="6031209" y="1654953"/>
            <a:ext cx="5732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>
                <a:solidFill>
                  <a:schemeClr val="tx2">
                    <a:lumMod val="75000"/>
                  </a:schemeClr>
                </a:solidFill>
              </a:rPr>
              <a:t>IPO</a:t>
            </a:r>
            <a:endParaRPr lang="en-US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" name="pole tekstowe 19"/>
          <p:cNvSpPr txBox="1"/>
          <p:nvPr/>
        </p:nvSpPr>
        <p:spPr>
          <a:xfrm>
            <a:off x="6557098" y="4682285"/>
            <a:ext cx="14581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pl-PL" sz="1400" dirty="0"/>
              <a:t>TFI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400" dirty="0"/>
              <a:t>OFE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400" dirty="0" err="1"/>
              <a:t>Private</a:t>
            </a:r>
            <a:r>
              <a:rPr lang="pl-PL" sz="1400" dirty="0"/>
              <a:t> </a:t>
            </a:r>
            <a:r>
              <a:rPr lang="pl-PL" sz="1400" dirty="0" smtClean="0"/>
              <a:t>equity</a:t>
            </a:r>
            <a:endParaRPr lang="pl-PL" sz="1400" dirty="0"/>
          </a:p>
        </p:txBody>
      </p:sp>
      <p:sp>
        <p:nvSpPr>
          <p:cNvPr id="5" name="Dowolny kształt 4"/>
          <p:cNvSpPr/>
          <p:nvPr/>
        </p:nvSpPr>
        <p:spPr>
          <a:xfrm>
            <a:off x="1588234" y="5339456"/>
            <a:ext cx="990600" cy="459053"/>
          </a:xfrm>
          <a:custGeom>
            <a:avLst/>
            <a:gdLst>
              <a:gd name="connsiteX0" fmla="*/ 1320800 w 1320800"/>
              <a:gd name="connsiteY0" fmla="*/ 298450 h 459053"/>
              <a:gd name="connsiteX1" fmla="*/ 1123950 w 1320800"/>
              <a:gd name="connsiteY1" fmla="*/ 444500 h 459053"/>
              <a:gd name="connsiteX2" fmla="*/ 863600 w 1320800"/>
              <a:gd name="connsiteY2" fmla="*/ 444500 h 459053"/>
              <a:gd name="connsiteX3" fmla="*/ 615950 w 1320800"/>
              <a:gd name="connsiteY3" fmla="*/ 361950 h 459053"/>
              <a:gd name="connsiteX4" fmla="*/ 387350 w 1320800"/>
              <a:gd name="connsiteY4" fmla="*/ 190500 h 459053"/>
              <a:gd name="connsiteX5" fmla="*/ 0 w 1320800"/>
              <a:gd name="connsiteY5" fmla="*/ 0 h 459053"/>
              <a:gd name="connsiteX6" fmla="*/ 0 w 1320800"/>
              <a:gd name="connsiteY6" fmla="*/ 0 h 459053"/>
              <a:gd name="connsiteX7" fmla="*/ 0 w 1320800"/>
              <a:gd name="connsiteY7" fmla="*/ 0 h 459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20800" h="459053">
                <a:moveTo>
                  <a:pt x="1320800" y="298450"/>
                </a:moveTo>
                <a:cubicBezTo>
                  <a:pt x="1260475" y="359304"/>
                  <a:pt x="1200150" y="420158"/>
                  <a:pt x="1123950" y="444500"/>
                </a:cubicBezTo>
                <a:cubicBezTo>
                  <a:pt x="1047750" y="468842"/>
                  <a:pt x="948267" y="458258"/>
                  <a:pt x="863600" y="444500"/>
                </a:cubicBezTo>
                <a:cubicBezTo>
                  <a:pt x="778933" y="430742"/>
                  <a:pt x="695325" y="404283"/>
                  <a:pt x="615950" y="361950"/>
                </a:cubicBezTo>
                <a:cubicBezTo>
                  <a:pt x="536575" y="319617"/>
                  <a:pt x="490008" y="250825"/>
                  <a:pt x="387350" y="190500"/>
                </a:cubicBezTo>
                <a:cubicBezTo>
                  <a:pt x="284692" y="130175"/>
                  <a:pt x="0" y="0"/>
                  <a:pt x="0" y="0"/>
                </a:cubicBez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B05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32" name="Tytuł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Kto może pozyskać środki finansowe na rynku kapitałowym? </a:t>
            </a:r>
            <a:b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</a:br>
            <a: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/>
            </a:r>
            <a:b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</a:br>
            <a:r>
              <a:rPr lang="pl-PL" sz="2000" b="1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Rozwój firmy, a sposób finansowania</a:t>
            </a:r>
          </a:p>
        </p:txBody>
      </p:sp>
      <p:pic>
        <p:nvPicPr>
          <p:cNvPr id="23" name="Obraz 2" descr="logoRGBpoziom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643" t="24220" r="7618" b="21170"/>
          <a:stretch/>
        </p:blipFill>
        <p:spPr bwMode="auto">
          <a:xfrm>
            <a:off x="7006591" y="6069354"/>
            <a:ext cx="2016000" cy="53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19248587"/>
              </p:ext>
            </p:extLst>
          </p:nvPr>
        </p:nvGraphicFramePr>
        <p:xfrm>
          <a:off x="490396" y="1927921"/>
          <a:ext cx="8161020" cy="3862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Objaśnienie prostokątne 11"/>
          <p:cNvSpPr/>
          <p:nvPr/>
        </p:nvSpPr>
        <p:spPr>
          <a:xfrm>
            <a:off x="1462503" y="5988531"/>
            <a:ext cx="1116455" cy="612648"/>
          </a:xfrm>
          <a:prstGeom prst="wedgeRectCallout">
            <a:avLst>
              <a:gd name="adj1" fmla="val 19324"/>
              <a:gd name="adj2" fmla="val -83022"/>
            </a:avLst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400" b="1" dirty="0" smtClean="0"/>
              <a:t>Dolina śmierci</a:t>
            </a:r>
            <a:endParaRPr lang="pl-PL" sz="1400" b="1" dirty="0"/>
          </a:p>
        </p:txBody>
      </p:sp>
      <p:sp>
        <p:nvSpPr>
          <p:cNvPr id="28" name="Objaśnienie prostokątne 27"/>
          <p:cNvSpPr/>
          <p:nvPr/>
        </p:nvSpPr>
        <p:spPr>
          <a:xfrm>
            <a:off x="2715222" y="5983744"/>
            <a:ext cx="1252400" cy="612648"/>
          </a:xfrm>
          <a:prstGeom prst="wedgeRectCallout">
            <a:avLst>
              <a:gd name="adj1" fmla="val -54601"/>
              <a:gd name="adj2" fmla="val -13153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400" b="1" dirty="0" smtClean="0"/>
              <a:t>Próg rentowności</a:t>
            </a:r>
            <a:endParaRPr lang="pl-PL" sz="1400" b="1" dirty="0"/>
          </a:p>
        </p:txBody>
      </p:sp>
    </p:spTree>
    <p:extLst>
      <p:ext uri="{BB962C8B-B14F-4D97-AF65-F5344CB8AC3E}">
        <p14:creationId xmlns:p14="http://schemas.microsoft.com/office/powerpoint/2010/main" xmlns="" val="1934334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3" cstate="print"/>
          <a:srcRect l="47064" r="15813"/>
          <a:stretch/>
        </p:blipFill>
        <p:spPr>
          <a:xfrm>
            <a:off x="6021634" y="369257"/>
            <a:ext cx="3122366" cy="765050"/>
          </a:xfrm>
          <a:prstGeom prst="rect">
            <a:avLst/>
          </a:prstGeom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57388773"/>
              </p:ext>
            </p:extLst>
          </p:nvPr>
        </p:nvGraphicFramePr>
        <p:xfrm>
          <a:off x="445771" y="1439918"/>
          <a:ext cx="8447833" cy="3968496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2160269"/>
                <a:gridCol w="3272790"/>
                <a:gridCol w="3014774"/>
              </a:tblGrid>
              <a:tr h="51816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endParaRPr lang="en-US" sz="1400" dirty="0"/>
                    </a:p>
                  </a:txBody>
                  <a:tcPr marL="68580" marR="6858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pl-PL" sz="1800" dirty="0" smtClean="0"/>
                        <a:t>akcje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anchor="ctr"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pl-PL" sz="1800" dirty="0" smtClean="0"/>
                        <a:t>obligacje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pl-PL" sz="1400" b="1" dirty="0" smtClean="0"/>
                        <a:t>rodzaj firmy</a:t>
                      </a:r>
                      <a:endParaRPr lang="en-US" sz="1400" b="1" dirty="0"/>
                    </a:p>
                  </a:txBody>
                  <a:tcPr marL="68580" marR="6858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pl-PL" sz="1400" dirty="0" smtClean="0"/>
                        <a:t>oparte o kapitał ludzki, </a:t>
                      </a:r>
                      <a:br>
                        <a:rPr lang="pl-PL" sz="1400" dirty="0" smtClean="0"/>
                      </a:br>
                      <a:r>
                        <a:rPr lang="pl-PL" sz="1400" dirty="0" smtClean="0"/>
                        <a:t>mniej przewidywalne przepływy pieniężne</a:t>
                      </a:r>
                      <a:endParaRPr lang="en-US" sz="14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pl-PL" sz="1400" dirty="0" smtClean="0"/>
                        <a:t>posiadające</a:t>
                      </a:r>
                      <a:r>
                        <a:rPr lang="pl-PL" sz="1400" baseline="0" dirty="0" smtClean="0"/>
                        <a:t> majątek trwały </a:t>
                      </a:r>
                      <a:br>
                        <a:rPr lang="pl-PL" sz="1400" baseline="0" dirty="0" smtClean="0"/>
                      </a:br>
                      <a:r>
                        <a:rPr lang="pl-PL" sz="1400" baseline="0" dirty="0" smtClean="0"/>
                        <a:t>i stałe przepływy pieniężne</a:t>
                      </a:r>
                      <a:endParaRPr lang="en-US" sz="1400" dirty="0"/>
                    </a:p>
                  </a:txBody>
                  <a:tcPr marL="68580" marR="68580"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pl-PL" sz="1400" b="1" dirty="0" smtClean="0"/>
                        <a:t>planowane inwestycje</a:t>
                      </a:r>
                      <a:endParaRPr lang="en-US" sz="1400" b="1" dirty="0"/>
                    </a:p>
                  </a:txBody>
                  <a:tcPr marL="68580" marR="6858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pl-PL" sz="1400" dirty="0" smtClean="0"/>
                        <a:t>przejęcia, </a:t>
                      </a:r>
                      <a:r>
                        <a:rPr lang="pl-PL" sz="1400" baseline="0" dirty="0" smtClean="0"/>
                        <a:t>wejście na nowe rynki, </a:t>
                      </a:r>
                      <a:r>
                        <a:rPr lang="pl-PL" sz="1400" dirty="0" smtClean="0"/>
                        <a:t>kapitał</a:t>
                      </a:r>
                      <a:r>
                        <a:rPr lang="pl-PL" sz="1400" baseline="0" dirty="0" smtClean="0"/>
                        <a:t> obrotowy, sprzedaż, marketing </a:t>
                      </a:r>
                      <a:endParaRPr lang="en-US" sz="14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pl-PL" sz="1400" dirty="0" smtClean="0"/>
                        <a:t>zakup niezadłużonych</a:t>
                      </a:r>
                      <a:r>
                        <a:rPr lang="pl-PL" sz="1400" baseline="0" dirty="0" smtClean="0"/>
                        <a:t> aktywów, majątek trwały</a:t>
                      </a:r>
                      <a:r>
                        <a:rPr lang="pl-PL" sz="1400" dirty="0" smtClean="0"/>
                        <a:t>, niektóre przejęcia</a:t>
                      </a:r>
                      <a:endParaRPr lang="en-US" sz="1400" dirty="0"/>
                    </a:p>
                  </a:txBody>
                  <a:tcPr marL="68580" marR="68580"/>
                </a:tc>
              </a:tr>
              <a:tr h="51816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pl-PL" sz="1400" b="1" dirty="0" smtClean="0"/>
                        <a:t>okres rozwoju firmy</a:t>
                      </a:r>
                      <a:endParaRPr lang="en-US" sz="1400" b="1" dirty="0"/>
                    </a:p>
                  </a:txBody>
                  <a:tcPr marL="68580" marR="6858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pl-PL" sz="1400" dirty="0" smtClean="0"/>
                        <a:t>dynamiczny</a:t>
                      </a:r>
                      <a:r>
                        <a:rPr lang="pl-PL" sz="1400" baseline="0" dirty="0" smtClean="0"/>
                        <a:t> rozwój</a:t>
                      </a:r>
                      <a:endParaRPr lang="en-US" sz="14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pl-PL" sz="1400" dirty="0" smtClean="0"/>
                        <a:t>ustabilizowany</a:t>
                      </a:r>
                      <a:endParaRPr lang="en-US" sz="1400" dirty="0"/>
                    </a:p>
                  </a:txBody>
                  <a:tcPr marL="68580" marR="68580"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pl-PL" sz="1400" b="1" dirty="0" smtClean="0"/>
                        <a:t>stopa zwrotu</a:t>
                      </a:r>
                      <a:endParaRPr lang="en-US" sz="1400" b="1" dirty="0"/>
                    </a:p>
                  </a:txBody>
                  <a:tcPr marL="68580" marR="6858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pl-PL" sz="1400" dirty="0" smtClean="0"/>
                        <a:t>wysoka</a:t>
                      </a:r>
                      <a:endParaRPr lang="en-US" sz="14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pl-PL" sz="1400" dirty="0" smtClean="0"/>
                        <a:t>wyższa od</a:t>
                      </a:r>
                      <a:r>
                        <a:rPr lang="pl-PL" sz="1400" baseline="0" dirty="0" smtClean="0"/>
                        <a:t> kosztów odsetek</a:t>
                      </a:r>
                      <a:endParaRPr lang="en-US" sz="1400" dirty="0"/>
                    </a:p>
                  </a:txBody>
                  <a:tcPr marL="68580" marR="68580"/>
                </a:tc>
              </a:tr>
              <a:tr h="51816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pl-PL" sz="1400" b="1" dirty="0" smtClean="0"/>
                        <a:t>okres zwrotu z inwestycji / moment wyjścia inwestora</a:t>
                      </a:r>
                      <a:endParaRPr lang="en-US" sz="1400" b="1" dirty="0"/>
                    </a:p>
                  </a:txBody>
                  <a:tcPr marL="68580" marR="6858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pl-PL" sz="1400" dirty="0" smtClean="0"/>
                        <a:t>różny, cecha bezzwrotności kapitału,</a:t>
                      </a:r>
                      <a:r>
                        <a:rPr lang="pl-PL" sz="1400" baseline="0" dirty="0" smtClean="0"/>
                        <a:t> niemniej z przedstawioną opcją wyjścia</a:t>
                      </a:r>
                      <a:endParaRPr lang="en-US" sz="14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pl-PL" sz="1400" dirty="0" smtClean="0"/>
                        <a:t>dopasowany</a:t>
                      </a:r>
                      <a:r>
                        <a:rPr lang="pl-PL" sz="1400" baseline="0" dirty="0" smtClean="0"/>
                        <a:t> do okresu zapadalności obligacji</a:t>
                      </a:r>
                      <a:endParaRPr lang="en-US" sz="1400" dirty="0"/>
                    </a:p>
                  </a:txBody>
                  <a:tcPr marL="68580" marR="68580"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pl-PL" sz="1400" b="1" dirty="0" smtClean="0"/>
                        <a:t>typ</a:t>
                      </a:r>
                      <a:r>
                        <a:rPr lang="pl-PL" sz="1400" b="1" baseline="0" dirty="0" smtClean="0"/>
                        <a:t> inwestora</a:t>
                      </a:r>
                      <a:endParaRPr lang="en-US" sz="1400" b="1" dirty="0"/>
                    </a:p>
                  </a:txBody>
                  <a:tcPr marL="68580" marR="6858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pl-PL" sz="1400" dirty="0" smtClean="0"/>
                        <a:t>fundusze akcji, </a:t>
                      </a:r>
                      <a:br>
                        <a:rPr lang="pl-PL" sz="1400" dirty="0" smtClean="0"/>
                      </a:br>
                      <a:r>
                        <a:rPr lang="pl-PL" sz="1400" dirty="0" err="1" smtClean="0"/>
                        <a:t>private</a:t>
                      </a:r>
                      <a:r>
                        <a:rPr lang="pl-PL" sz="1400" dirty="0" smtClean="0"/>
                        <a:t> equity, inwestorzy indywidualni</a:t>
                      </a:r>
                      <a:endParaRPr lang="en-US" sz="1400" dirty="0"/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pl-PL" sz="1400" dirty="0" smtClean="0"/>
                        <a:t>fundusze obligacji, inwestorzy indywidualni</a:t>
                      </a:r>
                      <a:endParaRPr lang="en-US" sz="1400" dirty="0"/>
                    </a:p>
                  </a:txBody>
                  <a:tcPr marL="68580" marR="6858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562198" y="5750491"/>
            <a:ext cx="6124352" cy="592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pl-PL" sz="1400" dirty="0"/>
              <a:t>Istnieją instrumenty hybrydowe takie jak np. obligacje zamienne, łączące cechy obu rodzajów </a:t>
            </a:r>
            <a:r>
              <a:rPr lang="pl-PL" sz="1400" dirty="0" smtClean="0"/>
              <a:t>papierów.</a:t>
            </a:r>
            <a:endParaRPr lang="en-US" sz="14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pl-PL" sz="20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/>
            </a:r>
            <a:br>
              <a:rPr lang="pl-PL" sz="20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rPr>
            </a:br>
            <a:r>
              <a:rPr lang="pl-PL" sz="20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Kapitał </a:t>
            </a:r>
            <a: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udziałowy vs kapitał dłużny</a:t>
            </a:r>
            <a:b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</a:br>
            <a:r>
              <a:rPr lang="pl-PL" sz="2800" b="1" dirty="0" smtClean="0"/>
              <a:t> </a:t>
            </a:r>
            <a:endParaRPr lang="pl-PL" sz="2800" b="1" dirty="0"/>
          </a:p>
        </p:txBody>
      </p:sp>
      <p:pic>
        <p:nvPicPr>
          <p:cNvPr id="6" name="Obraz 2" descr="logoRGBpoziom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643" t="24220" r="7618" b="21170"/>
          <a:stretch/>
        </p:blipFill>
        <p:spPr bwMode="auto">
          <a:xfrm>
            <a:off x="7006591" y="6069354"/>
            <a:ext cx="2016000" cy="53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36851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/>
          <p:cNvPicPr>
            <a:picLocks noChangeAspect="1"/>
          </p:cNvPicPr>
          <p:nvPr/>
        </p:nvPicPr>
        <p:blipFill rotWithShape="1">
          <a:blip r:embed="rId2" cstate="print"/>
          <a:srcRect l="47064" r="15813"/>
          <a:stretch/>
        </p:blipFill>
        <p:spPr>
          <a:xfrm>
            <a:off x="6021634" y="332369"/>
            <a:ext cx="3122366" cy="765050"/>
          </a:xfrm>
          <a:prstGeom prst="rect">
            <a:avLst/>
          </a:prstGeom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496189153"/>
              </p:ext>
            </p:extLst>
          </p:nvPr>
        </p:nvGraphicFramePr>
        <p:xfrm>
          <a:off x="2031049" y="1800532"/>
          <a:ext cx="4888141" cy="4534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5394959" y="1603937"/>
            <a:ext cx="35247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pl-PL" sz="1400" dirty="0"/>
              <a:t>Obieg </a:t>
            </a:r>
            <a:r>
              <a:rPr lang="pl-PL" sz="1400" dirty="0" smtClean="0"/>
              <a:t>informacji</a:t>
            </a:r>
            <a:endParaRPr lang="pl-PL" sz="1400" dirty="0"/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pl-PL" sz="1400" dirty="0"/>
              <a:t>Informacje o podpisywanych umowach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pl-PL" sz="1400" dirty="0"/>
              <a:t>Wymiana informacji między działami</a:t>
            </a:r>
            <a:endParaRPr lang="en-US" sz="14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6995520" y="3599337"/>
            <a:ext cx="20270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pl-PL" sz="1400" dirty="0"/>
              <a:t>Planowanie 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i </a:t>
            </a:r>
            <a:r>
              <a:rPr lang="pl-PL" sz="1400" dirty="0"/>
              <a:t>budżetowanie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pl-PL" sz="1400" dirty="0"/>
              <a:t>Monitoring realizacji strategii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1051561" y="5408450"/>
            <a:ext cx="14862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00"/>
              </a:spcBef>
            </a:pPr>
            <a:r>
              <a:rPr lang="pl-PL" sz="1400" dirty="0"/>
              <a:t>Podstawa </a:t>
            </a:r>
            <a:r>
              <a:rPr lang="pl-PL" sz="1400" dirty="0" smtClean="0"/>
              <a:t>wyceny</a:t>
            </a:r>
            <a:endParaRPr lang="pl-PL" sz="1400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460872" y="2014129"/>
            <a:ext cx="24537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pl-PL" sz="1400" dirty="0"/>
              <a:t>Doradca zarządu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pl-PL" sz="1400" dirty="0"/>
              <a:t>Dyrektor finansowy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pl-PL" sz="1400" dirty="0"/>
              <a:t>Komunikacja z inwestorami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pl-PL" sz="1400" dirty="0"/>
              <a:t>Zespół księgowy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3485562" y="3778874"/>
            <a:ext cx="1646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</a:t>
            </a:r>
            <a:r>
              <a:rPr lang="pl-PL" dirty="0" smtClean="0"/>
              <a:t>miany </a:t>
            </a:r>
            <a:r>
              <a:rPr lang="pl-PL" dirty="0"/>
              <a:t>wewnętrzne</a:t>
            </a:r>
            <a:endParaRPr lang="en-US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Organizacja skutecznego procesu pozyskania kapitału</a:t>
            </a:r>
            <a:b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</a:br>
            <a: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/>
            </a:r>
            <a:b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</a:br>
            <a:r>
              <a:rPr lang="pl-PL" sz="2000" b="1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Spółka to produkt</a:t>
            </a:r>
            <a: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/>
            </a:r>
            <a:b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</a:br>
            <a:endParaRPr lang="pl-PL" sz="2000" dirty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1" name="Obraz 2" descr="logoRGBpoziom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643" t="24220" r="7618" b="21170"/>
          <a:stretch/>
        </p:blipFill>
        <p:spPr bwMode="auto">
          <a:xfrm>
            <a:off x="7006591" y="6069354"/>
            <a:ext cx="2016000" cy="53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66206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 rotWithShape="1">
          <a:blip r:embed="rId2" cstate="print"/>
          <a:srcRect l="47064" r="15813"/>
          <a:stretch/>
        </p:blipFill>
        <p:spPr>
          <a:xfrm>
            <a:off x="6021634" y="369257"/>
            <a:ext cx="3122366" cy="765050"/>
          </a:xfrm>
          <a:prstGeom prst="rect">
            <a:avLst/>
          </a:prstGeom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2573678105"/>
              </p:ext>
            </p:extLst>
          </p:nvPr>
        </p:nvGraphicFramePr>
        <p:xfrm>
          <a:off x="422910" y="1956558"/>
          <a:ext cx="8435339" cy="2901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1462543365"/>
              </p:ext>
            </p:extLst>
          </p:nvPr>
        </p:nvGraphicFramePr>
        <p:xfrm>
          <a:off x="881052" y="4851460"/>
          <a:ext cx="7817178" cy="6476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2757657" y="5701282"/>
            <a:ext cx="3834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</a:t>
            </a:r>
            <a:r>
              <a:rPr lang="pl-PL" dirty="0" smtClean="0"/>
              <a:t>miany </a:t>
            </a:r>
            <a:r>
              <a:rPr lang="pl-PL" dirty="0"/>
              <a:t>w otoczeniu</a:t>
            </a:r>
            <a:endParaRPr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17903"/>
          </a:xfrm>
        </p:spPr>
        <p:txBody>
          <a:bodyPr anchor="t">
            <a:noAutofit/>
          </a:bodyPr>
          <a:lstStyle/>
          <a:p>
            <a: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Organizacja skutecznego procesu pozyskania kapitału</a:t>
            </a:r>
            <a:b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</a:br>
            <a: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/>
            </a:r>
            <a:b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</a:br>
            <a:r>
              <a:rPr lang="pl-PL" sz="2000" b="1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Działania przygotowawcze</a:t>
            </a:r>
            <a: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/>
            </a:r>
            <a:b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</a:br>
            <a:endParaRPr lang="pl-PL" sz="2000" dirty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8" name="Obraz 2" descr="logoRGBpoziom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643" t="24220" r="7618" b="21170"/>
          <a:stretch/>
        </p:blipFill>
        <p:spPr bwMode="auto">
          <a:xfrm>
            <a:off x="7006591" y="6069354"/>
            <a:ext cx="2016000" cy="53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83039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Obraz 33"/>
          <p:cNvPicPr>
            <a:picLocks noChangeAspect="1"/>
          </p:cNvPicPr>
          <p:nvPr/>
        </p:nvPicPr>
        <p:blipFill rotWithShape="1">
          <a:blip r:embed="rId3" cstate="print"/>
          <a:srcRect l="47064" r="15813"/>
          <a:stretch/>
        </p:blipFill>
        <p:spPr>
          <a:xfrm>
            <a:off x="6021634" y="369257"/>
            <a:ext cx="3122366" cy="765050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502920" y="1816003"/>
            <a:ext cx="1828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Rodzaj inwestora</a:t>
            </a:r>
            <a:endParaRPr lang="en-US" sz="12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502920" y="2650032"/>
            <a:ext cx="1828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Źródła danych</a:t>
            </a:r>
            <a:endParaRPr lang="en-US" sz="1200" dirty="0"/>
          </a:p>
        </p:txBody>
      </p:sp>
      <p:sp>
        <p:nvSpPr>
          <p:cNvPr id="9" name="pole tekstowe 8"/>
          <p:cNvSpPr txBox="1"/>
          <p:nvPr/>
        </p:nvSpPr>
        <p:spPr>
          <a:xfrm>
            <a:off x="502920" y="3561515"/>
            <a:ext cx="17231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Kryteria oceny</a:t>
            </a:r>
            <a:endParaRPr lang="en-US" sz="1200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502920" y="4786743"/>
            <a:ext cx="17231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Wstępna wycena</a:t>
            </a:r>
            <a:endParaRPr lang="en-US" sz="1200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2034540" y="1675644"/>
            <a:ext cx="1512000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1200" b="1" dirty="0"/>
              <a:t>Fundusze </a:t>
            </a:r>
          </a:p>
          <a:p>
            <a:pPr algn="ctr"/>
            <a:r>
              <a:rPr lang="pl-PL" sz="1200" b="1" dirty="0"/>
              <a:t>z</a:t>
            </a:r>
            <a:r>
              <a:rPr lang="pl-PL" sz="1200" b="1" dirty="0" smtClean="0"/>
              <a:t>alążkowe / aniołowie biznesu</a:t>
            </a:r>
            <a:endParaRPr lang="en-US" sz="12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3771900" y="1667253"/>
            <a:ext cx="1512000" cy="6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1200" b="1" dirty="0"/>
              <a:t>Fundusze </a:t>
            </a:r>
          </a:p>
          <a:p>
            <a:pPr algn="ctr"/>
            <a:r>
              <a:rPr lang="pl-PL" sz="1200" b="1" dirty="0"/>
              <a:t>VC/PE</a:t>
            </a:r>
            <a:endParaRPr lang="en-US" sz="1200" b="1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5463540" y="1673539"/>
            <a:ext cx="1512000" cy="6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1200" b="1" dirty="0"/>
              <a:t>Inwestorzy indywidualni</a:t>
            </a:r>
            <a:endParaRPr lang="en-US" sz="1200" b="1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7114314" y="1667253"/>
            <a:ext cx="1512000" cy="6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1200" b="1" dirty="0"/>
              <a:t>TFI/OFE</a:t>
            </a:r>
            <a:endParaRPr lang="en-US" sz="1200" b="1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2034540" y="2544637"/>
            <a:ext cx="1512000" cy="64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1200" b="1" dirty="0">
                <a:solidFill>
                  <a:schemeClr val="bg1"/>
                </a:solidFill>
              </a:rPr>
              <a:t>Biznesplan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3771900" y="2552109"/>
            <a:ext cx="15120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1200" b="1" dirty="0" smtClean="0">
                <a:solidFill>
                  <a:schemeClr val="bg1"/>
                </a:solidFill>
              </a:rPr>
              <a:t>Dokument informacyjny</a:t>
            </a:r>
          </a:p>
          <a:p>
            <a:pPr algn="ctr"/>
            <a:r>
              <a:rPr lang="pl-PL" sz="1200" b="1" dirty="0" err="1" smtClean="0">
                <a:solidFill>
                  <a:schemeClr val="bg1"/>
                </a:solidFill>
              </a:rPr>
              <a:t>Due</a:t>
            </a:r>
            <a:r>
              <a:rPr lang="pl-PL" sz="1200" b="1" dirty="0" smtClean="0">
                <a:solidFill>
                  <a:schemeClr val="bg1"/>
                </a:solidFill>
              </a:rPr>
              <a:t> </a:t>
            </a:r>
            <a:r>
              <a:rPr lang="pl-PL" sz="1200" b="1" dirty="0" err="1">
                <a:solidFill>
                  <a:schemeClr val="bg1"/>
                </a:solidFill>
              </a:rPr>
              <a:t>diligence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7" name="pole tekstowe 16"/>
          <p:cNvSpPr txBox="1"/>
          <p:nvPr/>
        </p:nvSpPr>
        <p:spPr>
          <a:xfrm>
            <a:off x="5463540" y="2544637"/>
            <a:ext cx="3162774" cy="64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1200" b="1" dirty="0">
                <a:solidFill>
                  <a:schemeClr val="bg1"/>
                </a:solidFill>
              </a:rPr>
              <a:t>Memorandum informacyjne  </a:t>
            </a:r>
            <a:endParaRPr lang="pl-PL" sz="1200" b="1" dirty="0" smtClean="0">
              <a:solidFill>
                <a:schemeClr val="bg1"/>
              </a:solidFill>
            </a:endParaRPr>
          </a:p>
          <a:p>
            <a:pPr algn="ctr"/>
            <a:r>
              <a:rPr lang="pl-PL" sz="1200" b="1" dirty="0" smtClean="0">
                <a:solidFill>
                  <a:schemeClr val="bg1"/>
                </a:solidFill>
              </a:rPr>
              <a:t>Prospekt </a:t>
            </a:r>
            <a:r>
              <a:rPr lang="pl-PL" sz="1200" b="1" dirty="0">
                <a:solidFill>
                  <a:schemeClr val="bg1"/>
                </a:solidFill>
              </a:rPr>
              <a:t>emisyjny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8" name="pole tekstowe 17"/>
          <p:cNvSpPr txBox="1"/>
          <p:nvPr/>
        </p:nvSpPr>
        <p:spPr>
          <a:xfrm>
            <a:off x="2034541" y="3420949"/>
            <a:ext cx="1512000" cy="864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Innowacyjność</a:t>
            </a:r>
          </a:p>
          <a:p>
            <a:pPr algn="ctr"/>
            <a:r>
              <a:rPr lang="pl-PL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Zespół</a:t>
            </a:r>
          </a:p>
          <a:p>
            <a:pPr algn="ctr"/>
            <a:r>
              <a:rPr lang="pl-PL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Skala / Plany rozwoju</a:t>
            </a:r>
            <a:endParaRPr lang="pl-PL" sz="1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pole tekstowe 18"/>
          <p:cNvSpPr txBox="1"/>
          <p:nvPr/>
        </p:nvSpPr>
        <p:spPr>
          <a:xfrm>
            <a:off x="3771901" y="3420950"/>
            <a:ext cx="1512000" cy="1384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Branża</a:t>
            </a:r>
          </a:p>
          <a:p>
            <a:pPr algn="ctr"/>
            <a:r>
              <a:rPr lang="pl-PL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</a:t>
            </a:r>
            <a:r>
              <a:rPr lang="pl-PL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espół</a:t>
            </a:r>
          </a:p>
          <a:p>
            <a:pPr algn="ctr"/>
            <a:r>
              <a:rPr lang="pl-PL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Rentowny biznes</a:t>
            </a:r>
          </a:p>
          <a:p>
            <a:pPr algn="ctr"/>
            <a:r>
              <a:rPr lang="pl-PL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Rozwój na nowych rynkach</a:t>
            </a:r>
          </a:p>
          <a:p>
            <a:pPr algn="ctr"/>
            <a:r>
              <a:rPr lang="pl-PL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Min. wartość inwestycji</a:t>
            </a:r>
            <a:endParaRPr lang="pl-PL" sz="1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pole tekstowe 19"/>
          <p:cNvSpPr txBox="1"/>
          <p:nvPr/>
        </p:nvSpPr>
        <p:spPr>
          <a:xfrm>
            <a:off x="5463540" y="3401296"/>
            <a:ext cx="3162773" cy="864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Minimalna </a:t>
            </a:r>
            <a:r>
              <a:rPr lang="pl-PL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kapitalizacja </a:t>
            </a:r>
            <a:r>
              <a:rPr lang="pl-PL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 </a:t>
            </a:r>
            <a:r>
              <a:rPr lang="pl-PL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wartość oferty</a:t>
            </a:r>
          </a:p>
          <a:p>
            <a:pPr algn="ctr"/>
            <a:r>
              <a:rPr lang="pl-PL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Efekt stadny</a:t>
            </a:r>
          </a:p>
          <a:p>
            <a:pPr algn="ctr"/>
            <a:r>
              <a:rPr lang="pl-PL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Zaufanie</a:t>
            </a:r>
          </a:p>
        </p:txBody>
      </p:sp>
      <p:sp>
        <p:nvSpPr>
          <p:cNvPr id="21" name="pole tekstowe 20"/>
          <p:cNvSpPr txBox="1"/>
          <p:nvPr/>
        </p:nvSpPr>
        <p:spPr>
          <a:xfrm>
            <a:off x="3771900" y="4898859"/>
            <a:ext cx="1512000" cy="51296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400"/>
              </a:spcBef>
            </a:pPr>
            <a:r>
              <a:rPr lang="pl-PL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P/E </a:t>
            </a:r>
          </a:p>
          <a:p>
            <a:pPr algn="ctr">
              <a:spcBef>
                <a:spcPts val="400"/>
              </a:spcBef>
            </a:pPr>
            <a:r>
              <a:rPr lang="pl-PL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EV/EBITDA</a:t>
            </a:r>
          </a:p>
        </p:txBody>
      </p:sp>
      <p:sp>
        <p:nvSpPr>
          <p:cNvPr id="35" name="pole tekstowe 34"/>
          <p:cNvSpPr txBox="1"/>
          <p:nvPr/>
        </p:nvSpPr>
        <p:spPr>
          <a:xfrm>
            <a:off x="502920" y="5813520"/>
            <a:ext cx="17017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Strategia wyjścia</a:t>
            </a:r>
            <a:endParaRPr lang="en-US" sz="1200" dirty="0"/>
          </a:p>
        </p:txBody>
      </p:sp>
      <p:sp>
        <p:nvSpPr>
          <p:cNvPr id="36" name="pole tekstowe 35"/>
          <p:cNvSpPr txBox="1"/>
          <p:nvPr/>
        </p:nvSpPr>
        <p:spPr>
          <a:xfrm>
            <a:off x="2034540" y="5591567"/>
            <a:ext cx="1512000" cy="64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Fundusz </a:t>
            </a:r>
            <a:r>
              <a:rPr lang="pl-PL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VC</a:t>
            </a:r>
          </a:p>
          <a:p>
            <a:pPr algn="ctr"/>
            <a:r>
              <a:rPr lang="pl-PL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Inwestor branżowy</a:t>
            </a:r>
          </a:p>
        </p:txBody>
      </p:sp>
      <p:sp>
        <p:nvSpPr>
          <p:cNvPr id="38" name="pole tekstowe 37"/>
          <p:cNvSpPr txBox="1"/>
          <p:nvPr/>
        </p:nvSpPr>
        <p:spPr>
          <a:xfrm>
            <a:off x="3771901" y="5583380"/>
            <a:ext cx="1512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GPW</a:t>
            </a:r>
          </a:p>
          <a:p>
            <a:pPr algn="ctr"/>
            <a:r>
              <a:rPr lang="pl-PL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Inwestor finansowy</a:t>
            </a:r>
            <a:endParaRPr lang="pl-PL" sz="1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pl-PL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Inwestor branżowy</a:t>
            </a:r>
          </a:p>
        </p:txBody>
      </p:sp>
      <p:sp>
        <p:nvSpPr>
          <p:cNvPr id="39" name="pole tekstowe 38"/>
          <p:cNvSpPr txBox="1"/>
          <p:nvPr/>
        </p:nvSpPr>
        <p:spPr>
          <a:xfrm>
            <a:off x="5463540" y="5571949"/>
            <a:ext cx="3162774" cy="64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400"/>
              </a:spcBef>
            </a:pPr>
            <a:r>
              <a:rPr lang="pl-PL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GPW</a:t>
            </a:r>
          </a:p>
          <a:p>
            <a:pPr algn="ctr">
              <a:spcBef>
                <a:spcPts val="400"/>
              </a:spcBef>
            </a:pPr>
            <a:r>
              <a:rPr lang="pl-PL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Inwestor branżowy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63623"/>
          </a:xfrm>
        </p:spPr>
        <p:txBody>
          <a:bodyPr anchor="t">
            <a:noAutofit/>
          </a:bodyPr>
          <a:lstStyle/>
          <a:p>
            <a: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Organizacja skutecznego procesu pozyskania kapitału</a:t>
            </a:r>
            <a:b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</a:br>
            <a: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/>
            </a:r>
            <a:b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</a:br>
            <a:r>
              <a:rPr lang="pl-PL" sz="2000" b="1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Proces decyzyjny</a:t>
            </a:r>
            <a: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/>
            </a:r>
            <a:b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</a:br>
            <a:endParaRPr lang="pl-PL" sz="2000" dirty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498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35" grpId="0"/>
      <p:bldP spid="36" grpId="0" animBg="1"/>
      <p:bldP spid="38" grpId="0" animBg="1"/>
      <p:bldP spid="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 rotWithShape="1">
          <a:blip r:embed="rId2" cstate="print"/>
          <a:srcRect l="47064" r="15813"/>
          <a:stretch/>
        </p:blipFill>
        <p:spPr>
          <a:xfrm>
            <a:off x="6021634" y="369257"/>
            <a:ext cx="3122366" cy="765050"/>
          </a:xfrm>
          <a:prstGeom prst="rect">
            <a:avLst/>
          </a:prstGeom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3542789155"/>
              </p:ext>
            </p:extLst>
          </p:nvPr>
        </p:nvGraphicFramePr>
        <p:xfrm>
          <a:off x="980778" y="2125980"/>
          <a:ext cx="6837341" cy="2331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ytuł 8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Wycena przedsiębiorstwa okiem inwestora </a:t>
            </a:r>
            <a:b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</a:br>
            <a:r>
              <a:rPr lang="pl-PL" sz="20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- na co zwrócić uwagę?</a:t>
            </a:r>
          </a:p>
        </p:txBody>
      </p:sp>
      <p:pic>
        <p:nvPicPr>
          <p:cNvPr id="4" name="Obraz 2" descr="logoRGBpoziom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643" t="24220" r="7618" b="21170"/>
          <a:stretch/>
        </p:blipFill>
        <p:spPr bwMode="auto">
          <a:xfrm>
            <a:off x="7006591" y="6069354"/>
            <a:ext cx="2016000" cy="53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1733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Niestandardowy 9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003366"/>
      </a:accent1>
      <a:accent2>
        <a:srgbClr val="00CC99"/>
      </a:accent2>
      <a:accent3>
        <a:srgbClr val="969696"/>
      </a:accent3>
      <a:accent4>
        <a:srgbClr val="C1FFEF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</TotalTime>
  <Words>885</Words>
  <Application>Microsoft Office PowerPoint</Application>
  <PresentationFormat>Rzutnik</PresentationFormat>
  <Paragraphs>274</Paragraphs>
  <Slides>15</Slides>
  <Notes>6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Motyw pakietu Office</vt:lpstr>
      <vt:lpstr>Slajd 1</vt:lpstr>
      <vt:lpstr> Agenda </vt:lpstr>
      <vt:lpstr> Spotkanie dwóch stron</vt:lpstr>
      <vt:lpstr>Kto może pozyskać środki finansowe na rynku kapitałowym?   Rozwój firmy, a sposób finansowania</vt:lpstr>
      <vt:lpstr> Kapitał udziałowy vs kapitał dłużny  </vt:lpstr>
      <vt:lpstr>Organizacja skutecznego procesu pozyskania kapitału  Spółka to produkt </vt:lpstr>
      <vt:lpstr>Organizacja skutecznego procesu pozyskania kapitału  Działania przygotowawcze </vt:lpstr>
      <vt:lpstr>Organizacja skutecznego procesu pozyskania kapitału  Proces decyzyjny </vt:lpstr>
      <vt:lpstr>Wycena przedsiębiorstwa okiem inwestora  - na co zwrócić uwagę?</vt:lpstr>
      <vt:lpstr> </vt:lpstr>
      <vt:lpstr>Wycena przedsiębiorstwa okiem inwestora  - na co zwrócić uwagę?</vt:lpstr>
      <vt:lpstr>Wycena przedsiębiorstwa okiem inwestora  - na co zwrócić uwagę?</vt:lpstr>
      <vt:lpstr>Wycena przedsiębiorstwa okiem inwestora  Cena – metody wyceny </vt:lpstr>
      <vt:lpstr> Case study</vt:lpstr>
      <vt:lpstr>Slajd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Joanna Kaczmarzyk</dc:creator>
  <cp:lastModifiedBy>Admin</cp:lastModifiedBy>
  <cp:revision>91</cp:revision>
  <dcterms:created xsi:type="dcterms:W3CDTF">2017-05-29T10:16:31Z</dcterms:created>
  <dcterms:modified xsi:type="dcterms:W3CDTF">2017-06-01T05:53:08Z</dcterms:modified>
</cp:coreProperties>
</file>