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0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KONSTYTUCJA BIZNESU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Zarys reformy prawa gospodarczego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126352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182880"/>
            <a:ext cx="12192000" cy="6675120"/>
          </a:xfrm>
        </p:spPr>
        <p:txBody>
          <a:bodyPr>
            <a:normAutofit fontScale="92500" lnSpcReduction="10000"/>
          </a:bodyPr>
          <a:lstStyle/>
          <a:p>
            <a:r>
              <a:rPr lang="pl-PL" b="1" u="sng" dirty="0" smtClean="0"/>
              <a:t>Interpretacje indywidualne wiążące dla organu:</a:t>
            </a:r>
          </a:p>
          <a:p>
            <a:r>
              <a:rPr lang="pl-PL" i="1" dirty="0" smtClean="0"/>
              <a:t>„2. Interpretacja indywidualna jest wiążąca dla organów lub państwowych jednostek organizacyjnych właściwych dla przedsiębiorcy i może zostać zmieniona wyłącznie w drodze wznowienia postępowania. Nie zmienia się interpretacji, w wyniku której nastąpiły nieodwracalne skutki prawne.”</a:t>
            </a:r>
            <a:endParaRPr lang="pl-PL" b="1" i="1" u="sng" dirty="0" smtClean="0"/>
          </a:p>
          <a:p>
            <a:r>
              <a:rPr lang="pl-PL" b="1" u="sng" dirty="0" smtClean="0"/>
              <a:t>ale nie dla przedsiębiorców :</a:t>
            </a:r>
          </a:p>
          <a:p>
            <a:r>
              <a:rPr lang="pl-PL" i="1" dirty="0" smtClean="0"/>
              <a:t>„1. Interpretacja indywidualna nie jest wiążąca dla przedsiębiorcy, z tym że przedsiębiorca nie może być obciążony sankcjami administracyjnymi, finansowymi lub karami w zakresie, w jakim zastosował się do uzyskanej interpretacji indywidualnej ani daninami w wysokości wyższej niż wynikające z uzyskanej interpretacji indywidualnej.”</a:t>
            </a:r>
            <a:endParaRPr lang="pl-PL" b="1" i="1" u="sng" dirty="0" smtClean="0"/>
          </a:p>
          <a:p>
            <a:pPr>
              <a:buNone/>
            </a:pPr>
            <a:endParaRPr lang="pl-PL" dirty="0" smtClean="0"/>
          </a:p>
          <a:p>
            <a:r>
              <a:rPr lang="pl-PL" b="1" u="sng" dirty="0" smtClean="0"/>
              <a:t>Utrwalona praktyka – w takich samych sytuacjach.</a:t>
            </a:r>
            <a:endParaRPr lang="pl-PL" dirty="0" smtClean="0"/>
          </a:p>
          <a:p>
            <a:r>
              <a:rPr lang="pl-PL" i="1" dirty="0" smtClean="0"/>
              <a:t>„3. Przepis ust. 1 stosuje się odpowiednio w przypadku zastosowania się przedsiębiorcy do objaśnień prawnych lub utrwalonej praktyki interpretacyjnej właściwego organu lub właściwej państwowej jednostki organizacyjnej.</a:t>
            </a:r>
          </a:p>
          <a:p>
            <a:r>
              <a:rPr lang="pl-PL" i="1" dirty="0" smtClean="0"/>
              <a:t>4. Przez utrwaloną praktykę interpretacyjną, o której mowa w ust. 3, należy rozumieć wyjaśnienia co do zakresu i sposobu zastosowania przepisów, z których wynika obowiązek świadczenia przez przedsiębiorcę daniny publicznej lub składek na ubezpieczenia społeczne lub zdrowotne, dominujące w wydawanych </a:t>
            </a:r>
            <a:r>
              <a:rPr lang="pl-PL" b="1" i="1" u="sng" dirty="0" smtClean="0"/>
              <a:t>w takich samych stanach faktycznych oraz takim samym stanie prawnym</a:t>
            </a:r>
            <a:r>
              <a:rPr lang="pl-PL" b="1" i="1" dirty="0" smtClean="0"/>
              <a:t> </a:t>
            </a:r>
            <a:r>
              <a:rPr lang="pl-PL" i="1" dirty="0" smtClean="0"/>
              <a:t>– w trakcie danego okresu rozliczeniowego oraz w okresie 12 miesięcy przed rozpoczęciem okresu rozliczeniowego – interpretacjach indywidualnych.”</a:t>
            </a:r>
            <a:endParaRPr lang="pl-PL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5284" y="0"/>
            <a:ext cx="13551244" cy="62012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KONTROLA DZIAŁALNOŚCI </a:t>
            </a:r>
            <a:r>
              <a:rPr lang="pl-PL" dirty="0" smtClean="0"/>
              <a:t>GOSPODARCZEJ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19330"/>
            <a:ext cx="12192000" cy="5838670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/>
              <a:t>ZMIANY KOSMETYCZNE</a:t>
            </a:r>
            <a:endParaRPr lang="pl-PL" b="1" dirty="0" smtClean="0"/>
          </a:p>
          <a:p>
            <a:r>
              <a:rPr lang="pl-PL" b="1" dirty="0" smtClean="0"/>
              <a:t>ODWOŁANIA DO INNYCH USTAW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b="1" u="sng" dirty="0" smtClean="0"/>
              <a:t>ROZDZIAŁ 5 USTAWY OBEJMUJE W SZCZEGÓLNOŚCI PRZEPISY DOTYCZĄCE :</a:t>
            </a:r>
            <a:endParaRPr lang="pl-PL" b="1" u="sng" dirty="0" smtClean="0"/>
          </a:p>
          <a:p>
            <a:r>
              <a:rPr lang="pl-PL" dirty="0" smtClean="0"/>
              <a:t>odszkodowania za szkodę </a:t>
            </a:r>
            <a:r>
              <a:rPr lang="pl-PL" dirty="0" smtClean="0"/>
              <a:t>wyrządzoną na </a:t>
            </a:r>
            <a:r>
              <a:rPr lang="pl-PL" dirty="0" smtClean="0"/>
              <a:t>skutek prowadzenia czynności kontrolnych z naruszeniem prawa;</a:t>
            </a:r>
          </a:p>
          <a:p>
            <a:r>
              <a:rPr lang="pl-PL" dirty="0" smtClean="0"/>
              <a:t>zakazu wykorzystywania </a:t>
            </a:r>
            <a:r>
              <a:rPr lang="pl-PL" dirty="0" smtClean="0"/>
              <a:t>dowodów przeprowadzonych podczas kontroli </a:t>
            </a:r>
            <a:r>
              <a:rPr lang="pl-PL" dirty="0" smtClean="0"/>
              <a:t>prowadzonej </a:t>
            </a:r>
            <a:r>
              <a:rPr lang="pl-PL" dirty="0" smtClean="0"/>
              <a:t>z naruszeniem przepisów prawa jeżeli miały istotny wpływ na wynik kontroli;</a:t>
            </a:r>
          </a:p>
          <a:p>
            <a:r>
              <a:rPr lang="pl-PL" dirty="0" smtClean="0"/>
              <a:t>obowiązek uprzedzenia o kontrolach;</a:t>
            </a:r>
          </a:p>
          <a:p>
            <a:r>
              <a:rPr lang="pl-PL" dirty="0" smtClean="0"/>
              <a:t>czynności </a:t>
            </a:r>
            <a:r>
              <a:rPr lang="pl-PL" dirty="0" smtClean="0"/>
              <a:t>kontrolnych;</a:t>
            </a:r>
          </a:p>
          <a:p>
            <a:r>
              <a:rPr lang="pl-PL" dirty="0" smtClean="0"/>
              <a:t>zakazu </a:t>
            </a:r>
            <a:r>
              <a:rPr lang="pl-PL" dirty="0" smtClean="0"/>
              <a:t>podejmowania i prowadzenia więcej niż jednej kontroli - z wyjątkami;</a:t>
            </a:r>
          </a:p>
          <a:p>
            <a:r>
              <a:rPr lang="pl-PL" dirty="0" smtClean="0"/>
              <a:t>ustalenia czasu trwania wszystkich kontroli organu w jednym roku </a:t>
            </a:r>
            <a:r>
              <a:rPr lang="pl-PL" dirty="0" smtClean="0"/>
              <a:t>kalendarzowym;</a:t>
            </a:r>
            <a:endParaRPr lang="pl-PL" dirty="0" smtClean="0"/>
          </a:p>
          <a:p>
            <a:r>
              <a:rPr lang="pl-PL" dirty="0" smtClean="0"/>
              <a:t>zakazu ponownej kontroli;</a:t>
            </a:r>
          </a:p>
          <a:p>
            <a:r>
              <a:rPr lang="pl-PL" dirty="0" smtClean="0"/>
              <a:t>sprzeciwu </a:t>
            </a:r>
            <a:r>
              <a:rPr lang="pl-PL" dirty="0" smtClean="0"/>
              <a:t>przedsiębiorców wobec kontroli i </a:t>
            </a:r>
            <a:r>
              <a:rPr lang="pl-PL" dirty="0" smtClean="0"/>
              <a:t>sposobu ich załatwiania;</a:t>
            </a:r>
            <a:endParaRPr lang="pl-PL" dirty="0" smtClean="0"/>
          </a:p>
          <a:p>
            <a:r>
              <a:rPr lang="pl-PL" dirty="0" smtClean="0"/>
              <a:t>rodzajów kontroli o szczególnym reżimie prawnym;</a:t>
            </a:r>
          </a:p>
          <a:p>
            <a:r>
              <a:rPr lang="pl-PL" dirty="0" smtClean="0"/>
              <a:t>instytucji </a:t>
            </a:r>
            <a:r>
              <a:rPr lang="pl-PL" dirty="0" smtClean="0"/>
              <a:t>skargi do sądu administracyjnego na przewlekłe prowadzenie </a:t>
            </a:r>
            <a:r>
              <a:rPr lang="pl-PL" dirty="0" smtClean="0"/>
              <a:t>kontroli;</a:t>
            </a:r>
            <a:endParaRPr lang="pl-PL" dirty="0" smtClean="0"/>
          </a:p>
          <a:p>
            <a:r>
              <a:rPr lang="pl-PL" dirty="0" smtClean="0"/>
              <a:t>informacji dot. procedury kontrolnej na stronie BIP </a:t>
            </a:r>
            <a:r>
              <a:rPr lang="pl-PL" dirty="0" smtClean="0"/>
              <a:t>organu.</a:t>
            </a: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6260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88328"/>
            <a:ext cx="11986054" cy="89197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TWORZENIE PRZEPISÓW DLA PRZEDSIĘBIORCÓW Z ZAKRESU PRAWA GOSPODARCZEGO – ROZDZIAŁ 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44828"/>
            <a:ext cx="12191999" cy="5325795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/>
              <a:t>USTAWODAWCA TWORZĄC NOWE PRZEPISY </a:t>
            </a:r>
            <a:r>
              <a:rPr lang="pl-PL" b="1" dirty="0" smtClean="0"/>
              <a:t>DOTYCZĄCE PROWADZENIA DZIAŁALNOŚCI </a:t>
            </a:r>
            <a:r>
              <a:rPr lang="pl-PL" b="1" dirty="0" smtClean="0"/>
              <a:t>POWINIEN </a:t>
            </a:r>
            <a:r>
              <a:rPr lang="pl-PL" b="1" dirty="0" smtClean="0"/>
              <a:t>DĄŻYĆ </a:t>
            </a:r>
            <a:r>
              <a:rPr lang="pl-PL" b="1" dirty="0" smtClean="0"/>
              <a:t>DO: </a:t>
            </a:r>
          </a:p>
          <a:p>
            <a:r>
              <a:rPr lang="pl-PL" dirty="0" smtClean="0"/>
              <a:t>nietworzenia zbędnych przepisów lub regulujących materie już uregulowane w innych przepisach;</a:t>
            </a:r>
          </a:p>
          <a:p>
            <a:r>
              <a:rPr lang="pl-PL" dirty="0"/>
              <a:t>n</a:t>
            </a:r>
            <a:r>
              <a:rPr lang="pl-PL" dirty="0" smtClean="0"/>
              <a:t>ienakładania nowych obowiązków administracyjnych, jeżeli zakładane cele można osiągnąć przy pomocy obowiązków już istniejących;</a:t>
            </a:r>
          </a:p>
          <a:p>
            <a:r>
              <a:rPr lang="pl-PL" dirty="0"/>
              <a:t>o</a:t>
            </a:r>
            <a:r>
              <a:rPr lang="pl-PL" dirty="0" smtClean="0"/>
              <a:t>graniczenia obowiązków informacyjnych;</a:t>
            </a:r>
          </a:p>
          <a:p>
            <a:r>
              <a:rPr lang="pl-PL" dirty="0"/>
              <a:t>d</a:t>
            </a:r>
            <a:r>
              <a:rPr lang="pl-PL" dirty="0" smtClean="0"/>
              <a:t>okonywania dogłębnej oceny przewidywanych skutków wprowadzenia w życie tych </a:t>
            </a:r>
            <a:r>
              <a:rPr lang="pl-PL" dirty="0" smtClean="0"/>
              <a:t>przepisów;</a:t>
            </a:r>
            <a:endParaRPr lang="pl-PL" dirty="0" smtClean="0"/>
          </a:p>
          <a:p>
            <a:r>
              <a:rPr lang="pl-PL" dirty="0"/>
              <a:t>u</a:t>
            </a:r>
            <a:r>
              <a:rPr lang="pl-PL" dirty="0" smtClean="0"/>
              <a:t>możliwienia realizacji obowiązków informacyjnych w postaci elektronicznej;</a:t>
            </a:r>
          </a:p>
          <a:p>
            <a:r>
              <a:rPr lang="pl-PL" dirty="0" smtClean="0"/>
              <a:t>nakładania wyłącznie obowiązków administracyjnych niezbędnych do osiągnięcia celów implementowanego prawa UE i międzynarodowego;</a:t>
            </a:r>
          </a:p>
          <a:p>
            <a:r>
              <a:rPr lang="pl-PL" dirty="0" smtClean="0"/>
              <a:t>dążenia do ograniczenia obowiązków administracyjnych </a:t>
            </a:r>
            <a:r>
              <a:rPr lang="pl-PL" dirty="0" err="1" smtClean="0"/>
              <a:t>mikroprzedsiębiorców</a:t>
            </a:r>
            <a:r>
              <a:rPr lang="pl-PL" dirty="0" smtClean="0"/>
              <a:t>, małych i średnich przedsiębiorców </a:t>
            </a:r>
            <a:r>
              <a:rPr lang="pl-PL" b="1" dirty="0" smtClean="0"/>
              <a:t>- narzucane obowiązki powinny być mniejsze niż wobec </a:t>
            </a:r>
            <a:r>
              <a:rPr lang="pl-PL" b="1" dirty="0" smtClean="0"/>
              <a:t>dużych przedsiębiorców;</a:t>
            </a:r>
            <a:endParaRPr lang="pl-PL" b="1" dirty="0" smtClean="0"/>
          </a:p>
          <a:p>
            <a:r>
              <a:rPr lang="pl-PL" b="1" u="sng" dirty="0" smtClean="0"/>
              <a:t>Art. 70 nakłada na właściwych ministrów obowiązek bieżącego przeglądu funkcjonowania aktów prawnych dotyczących podejmowania, wykonywania lub zakończenia działalności gospodarczej i informowania corocznie do 30 czerwca RM o działaniach podjętych w poprzednim </a:t>
            </a:r>
            <a:r>
              <a:rPr lang="pl-PL" b="1" u="sng" dirty="0" smtClean="0"/>
              <a:t>roku. </a:t>
            </a:r>
            <a:endParaRPr lang="pl-PL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306321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849" y="121279"/>
            <a:ext cx="8658439" cy="990830"/>
          </a:xfrm>
        </p:spPr>
        <p:txBody>
          <a:bodyPr/>
          <a:lstStyle/>
          <a:p>
            <a:r>
              <a:rPr lang="pl-PL" dirty="0" smtClean="0"/>
              <a:t>DZIAŁALNOŚĆ NIEREJESTROWANA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12108"/>
            <a:ext cx="12191999" cy="5258711"/>
          </a:xfrm>
        </p:spPr>
        <p:txBody>
          <a:bodyPr>
            <a:normAutofit/>
          </a:bodyPr>
          <a:lstStyle/>
          <a:p>
            <a:r>
              <a:rPr lang="pl-PL" dirty="0" smtClean="0"/>
              <a:t>Nie jest ujawniona w CEIDG;</a:t>
            </a:r>
          </a:p>
          <a:p>
            <a:r>
              <a:rPr lang="pl-PL" dirty="0" smtClean="0"/>
              <a:t>Nie dotyczy wspólników S.C. jak również działalności wymagającej koncesji, zezwolenia albo wpisu do rejestru działalności regulowanej;</a:t>
            </a:r>
          </a:p>
          <a:p>
            <a:endParaRPr lang="pl-PL" dirty="0"/>
          </a:p>
          <a:p>
            <a:r>
              <a:rPr lang="pl-PL" b="1" u="sng" dirty="0" smtClean="0"/>
              <a:t>DLA KOGO PRZEZNACZONA JEST DZIAŁALNOŚĆ NIEREJESTROWANA ?</a:t>
            </a:r>
          </a:p>
          <a:p>
            <a:r>
              <a:rPr lang="pl-PL" dirty="0"/>
              <a:t>d</a:t>
            </a:r>
            <a:r>
              <a:rPr lang="pl-PL" dirty="0" smtClean="0"/>
              <a:t>la osoby fizycznej,</a:t>
            </a:r>
          </a:p>
          <a:p>
            <a:r>
              <a:rPr lang="pl-PL" dirty="0"/>
              <a:t>k</a:t>
            </a:r>
            <a:r>
              <a:rPr lang="pl-PL" dirty="0" smtClean="0"/>
              <a:t>tóra przez ostatnie 60 miesięcy nie prowadziła działalności wpisanej do CEIDG;</a:t>
            </a:r>
          </a:p>
          <a:p>
            <a:r>
              <a:rPr lang="pl-PL" dirty="0"/>
              <a:t>p</a:t>
            </a:r>
            <a:r>
              <a:rPr lang="pl-PL" dirty="0" smtClean="0"/>
              <a:t>rzychód </a:t>
            </a:r>
            <a:r>
              <a:rPr lang="pl-PL" b="1" dirty="0" smtClean="0"/>
              <a:t>należny</a:t>
            </a:r>
            <a:r>
              <a:rPr lang="pl-PL" dirty="0" smtClean="0"/>
              <a:t> z działalności nie przekracza w żadnym miesiącu 50% kwoty minimalnego wynagrodzenia</a:t>
            </a:r>
            <a:r>
              <a:rPr lang="pl-PL" dirty="0"/>
              <a:t> </a:t>
            </a:r>
            <a:r>
              <a:rPr lang="pl-PL" dirty="0" smtClean="0"/>
              <a:t> </a:t>
            </a:r>
            <a:r>
              <a:rPr lang="pl-PL" b="1" dirty="0" smtClean="0"/>
              <a:t>tj. 1050 zł </a:t>
            </a:r>
            <a:r>
              <a:rPr lang="pl-PL" dirty="0" smtClean="0"/>
              <a:t>(od 01.01.2018 - 2100 zł brutto); </a:t>
            </a:r>
          </a:p>
          <a:p>
            <a:r>
              <a:rPr lang="pl-PL" dirty="0"/>
              <a:t>b</a:t>
            </a:r>
            <a:r>
              <a:rPr lang="pl-PL" dirty="0" smtClean="0"/>
              <a:t>rak obowiązku płacenia składek ZUS,</a:t>
            </a:r>
          </a:p>
        </p:txBody>
      </p:sp>
    </p:spTree>
    <p:extLst>
      <p:ext uri="{BB962C8B-B14F-4D97-AF65-F5344CB8AC3E}">
        <p14:creationId xmlns:p14="http://schemas.microsoft.com/office/powerpoint/2010/main" val="78827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07067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ULGA </a:t>
            </a:r>
            <a:r>
              <a:rPr lang="pl-PL" dirty="0" smtClean="0"/>
              <a:t>NA START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7625" y="1167618"/>
            <a:ext cx="10930597" cy="47548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 smtClean="0"/>
              <a:t>fakultatywny 6 - miesięczny okres nieopłacania składek na ubezpieczenie społeczne</a:t>
            </a:r>
          </a:p>
          <a:p>
            <a:pPr>
              <a:buNone/>
            </a:pPr>
            <a:r>
              <a:rPr lang="pl-PL" dirty="0" smtClean="0"/>
              <a:t>-   </a:t>
            </a:r>
            <a:r>
              <a:rPr lang="pl-PL" dirty="0"/>
              <a:t>n</a:t>
            </a:r>
            <a:r>
              <a:rPr lang="pl-PL" dirty="0" smtClean="0"/>
              <a:t>astępnie 24 </a:t>
            </a:r>
            <a:r>
              <a:rPr lang="pl-PL" dirty="0" smtClean="0"/>
              <a:t>miesiące tzw. małego </a:t>
            </a:r>
            <a:r>
              <a:rPr lang="pl-PL" dirty="0" err="1" smtClean="0"/>
              <a:t>ZUSu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DLA KOGO ?</a:t>
            </a:r>
          </a:p>
          <a:p>
            <a:r>
              <a:rPr lang="pl-PL" dirty="0" smtClean="0"/>
              <a:t>Przedsiębiorcy podejmujący działalność po raz pierwszy; </a:t>
            </a:r>
          </a:p>
          <a:p>
            <a:r>
              <a:rPr lang="pl-PL" dirty="0" smtClean="0"/>
              <a:t>Po upływie co najmniej 60 miesięcy od dnia jej ostatniego zawieszenia lub </a:t>
            </a:r>
            <a:r>
              <a:rPr lang="pl-PL" dirty="0" smtClean="0"/>
              <a:t>zakończenia działalności;</a:t>
            </a:r>
            <a:endParaRPr lang="pl-PL" dirty="0" smtClean="0"/>
          </a:p>
          <a:p>
            <a:r>
              <a:rPr lang="pl-PL" dirty="0" smtClean="0"/>
              <a:t>Z </a:t>
            </a:r>
            <a:r>
              <a:rPr lang="pl-PL" dirty="0" smtClean="0"/>
              <a:t>wyłączeniem działalności na rzecz byłego pracodawcy (bieżący lub poprzedni rok) u którego w ramach stosunku pracy lub spółdzielczego stosunku pracy świadczono czynności wchodzące w zakres wykonywanej działalności </a:t>
            </a:r>
            <a:r>
              <a:rPr lang="pl-PL" dirty="0" smtClean="0"/>
              <a:t>gospodarczej.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54833" y="0"/>
            <a:ext cx="12192000" cy="914400"/>
          </a:xfrm>
        </p:spPr>
        <p:txBody>
          <a:bodyPr/>
          <a:lstStyle/>
          <a:p>
            <a:pPr algn="ctr"/>
            <a:r>
              <a:rPr lang="pl-PL" dirty="0" smtClean="0"/>
              <a:t>ZAWIESZENIE  DZIAŁALNOŚCI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34125"/>
            <a:ext cx="11737297" cy="5036694"/>
          </a:xfrm>
        </p:spPr>
        <p:txBody>
          <a:bodyPr>
            <a:normAutofit/>
          </a:bodyPr>
          <a:lstStyle/>
          <a:p>
            <a:r>
              <a:rPr lang="pl-PL" dirty="0" smtClean="0"/>
              <a:t>W ustawie pozostawiono możliwość </a:t>
            </a:r>
            <a:r>
              <a:rPr lang="pl-PL" dirty="0" smtClean="0"/>
              <a:t>zawieszenia działalności przez przedsiębiorców niezatrudniających pracowników - nowością </a:t>
            </a:r>
            <a:r>
              <a:rPr lang="pl-PL" dirty="0" smtClean="0"/>
              <a:t>jest natomiast ust</a:t>
            </a:r>
            <a:r>
              <a:rPr lang="pl-PL" dirty="0" smtClean="0"/>
              <a:t>. </a:t>
            </a:r>
            <a:r>
              <a:rPr lang="pl-PL" dirty="0"/>
              <a:t>2 </a:t>
            </a:r>
            <a:r>
              <a:rPr lang="pl-PL" dirty="0" smtClean="0"/>
              <a:t>w art</a:t>
            </a:r>
            <a:r>
              <a:rPr lang="pl-PL" dirty="0"/>
              <a:t>. </a:t>
            </a:r>
            <a:r>
              <a:rPr lang="pl-PL" dirty="0" smtClean="0"/>
              <a:t>22, </a:t>
            </a:r>
            <a:r>
              <a:rPr lang="pl-PL" dirty="0" smtClean="0"/>
              <a:t>w myśl którego:</a:t>
            </a:r>
            <a:endParaRPr lang="pl-PL" dirty="0" smtClean="0"/>
          </a:p>
          <a:p>
            <a:r>
              <a:rPr lang="pl-PL" b="1" i="1" dirty="0"/>
              <a:t>z</a:t>
            </a:r>
            <a:r>
              <a:rPr lang="pl-PL" b="1" i="1" dirty="0" smtClean="0"/>
              <a:t> uprawnienia, do zawieszenia działalności </a:t>
            </a:r>
            <a:r>
              <a:rPr lang="pl-PL" b="1" i="1" dirty="0" smtClean="0"/>
              <a:t>może skorzystać również przedsiębiorca zatrudniający wyłącznie pracowników przebywających na urlopie macierzyńskim, urlopie na warunkach urlopu macierzyńskiego, urlopie wychowawczym lub urlopie rodzicielskim niełączących korzystania z urlopu rodzicielskiego z wykonywaniem pracy u pracodawcy udzielającego tego urlopu</a:t>
            </a:r>
            <a:r>
              <a:rPr lang="pl-PL" b="1" i="1" dirty="0" smtClean="0"/>
              <a:t>. </a:t>
            </a:r>
          </a:p>
          <a:p>
            <a:endParaRPr lang="pl-PL" b="1" i="1" dirty="0"/>
          </a:p>
          <a:p>
            <a:r>
              <a:rPr lang="pl-PL" b="1" i="1" dirty="0" smtClean="0"/>
              <a:t>Zawieszenie</a:t>
            </a:r>
            <a:r>
              <a:rPr lang="pl-PL" b="1" i="1" dirty="0" smtClean="0"/>
              <a:t>:</a:t>
            </a:r>
          </a:p>
          <a:p>
            <a:r>
              <a:rPr lang="pl-PL" i="1" dirty="0" smtClean="0"/>
              <a:t>1. przy wpisie do CEIDG – na czas określony lub </a:t>
            </a:r>
            <a:r>
              <a:rPr lang="pl-PL" i="1" dirty="0" smtClean="0"/>
              <a:t>nieokreślony, minimum na </a:t>
            </a:r>
            <a:r>
              <a:rPr lang="pl-PL" i="1" dirty="0" smtClean="0"/>
              <a:t>30 dni, wznowienie na wniosek lub </a:t>
            </a:r>
            <a:r>
              <a:rPr lang="pl-PL" i="1" dirty="0" smtClean="0"/>
              <a:t>automatycznie po upływie okresu;</a:t>
            </a:r>
            <a:endParaRPr lang="pl-PL" i="1" dirty="0" smtClean="0"/>
          </a:p>
          <a:p>
            <a:r>
              <a:rPr lang="pl-PL" i="1" dirty="0" smtClean="0"/>
              <a:t>2. przy wpisie do KRS – min. 30 dni nie dłużej niż 24 </a:t>
            </a:r>
            <a:r>
              <a:rPr lang="pl-PL" i="1" dirty="0" smtClean="0"/>
              <a:t>miesiące.</a:t>
            </a:r>
            <a:endParaRPr lang="pl-PL" i="1" dirty="0" smtClean="0"/>
          </a:p>
          <a:p>
            <a:endParaRPr lang="pl-PL" i="1" dirty="0" smtClean="0"/>
          </a:p>
          <a:p>
            <a:endParaRPr lang="pl-PL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39843" y="0"/>
            <a:ext cx="12192000" cy="809469"/>
          </a:xfrm>
        </p:spPr>
        <p:txBody>
          <a:bodyPr/>
          <a:lstStyle/>
          <a:p>
            <a:pPr algn="ctr"/>
            <a:r>
              <a:rPr lang="pl-PL" dirty="0" smtClean="0"/>
              <a:t>DZIAŁALNOŚĆ REGULOWANA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69431"/>
            <a:ext cx="12192000" cy="5651290"/>
          </a:xfrm>
        </p:spPr>
        <p:txBody>
          <a:bodyPr>
            <a:normAutofit/>
          </a:bodyPr>
          <a:lstStyle/>
          <a:p>
            <a:r>
              <a:rPr lang="pl-PL" dirty="0" smtClean="0"/>
              <a:t>z </a:t>
            </a:r>
            <a:r>
              <a:rPr lang="pl-PL" dirty="0" smtClean="0"/>
              <a:t>nazewnictwa usunięto </a:t>
            </a:r>
            <a:r>
              <a:rPr lang="pl-PL" dirty="0"/>
              <a:t>licencje (częściowo) </a:t>
            </a:r>
            <a:r>
              <a:rPr lang="pl-PL" dirty="0" smtClean="0"/>
              <a:t>i </a:t>
            </a:r>
            <a:r>
              <a:rPr lang="pl-PL" dirty="0" smtClean="0"/>
              <a:t>zgody;</a:t>
            </a:r>
          </a:p>
          <a:p>
            <a:r>
              <a:rPr lang="pl-PL" dirty="0"/>
              <a:t>n</a:t>
            </a:r>
            <a:r>
              <a:rPr lang="pl-PL" dirty="0" smtClean="0"/>
              <a:t>ie </a:t>
            </a:r>
            <a:r>
              <a:rPr lang="pl-PL" dirty="0" smtClean="0"/>
              <a:t>zmniejszyła się liczba działalności reglamentowanych,</a:t>
            </a:r>
          </a:p>
          <a:p>
            <a:r>
              <a:rPr lang="pl-PL" dirty="0"/>
              <a:t>w</a:t>
            </a:r>
            <a:r>
              <a:rPr lang="pl-PL" dirty="0" smtClean="0"/>
              <a:t>szystkie </a:t>
            </a:r>
            <a:r>
              <a:rPr lang="pl-PL" dirty="0" smtClean="0"/>
              <a:t>dotychczasowe koncesje, zezwolenia, zgody, licencje zachowują ważność (zgody stają się automatycznie zezwoleniami) do postępowań wszczętych przed wejściem w życie ustawy stosujemy przepisy </a:t>
            </a:r>
            <a:r>
              <a:rPr lang="pl-PL" dirty="0" smtClean="0"/>
              <a:t>dotychczasowe;</a:t>
            </a:r>
            <a:endParaRPr lang="pl-PL" dirty="0" smtClean="0"/>
          </a:p>
          <a:p>
            <a:r>
              <a:rPr lang="pl-PL" dirty="0"/>
              <a:t>z</a:t>
            </a:r>
            <a:r>
              <a:rPr lang="pl-PL" dirty="0" smtClean="0"/>
              <a:t> ustawy usunięto katalog </a:t>
            </a:r>
            <a:r>
              <a:rPr lang="pl-PL" dirty="0" smtClean="0"/>
              <a:t>działalności wymagających koncesji oraz </a:t>
            </a:r>
            <a:r>
              <a:rPr lang="pl-PL" dirty="0" smtClean="0"/>
              <a:t>katalog </a:t>
            </a:r>
            <a:r>
              <a:rPr lang="pl-PL" dirty="0" err="1" smtClean="0"/>
              <a:t>odwołań</a:t>
            </a:r>
            <a:r>
              <a:rPr lang="pl-PL" dirty="0" smtClean="0"/>
              <a:t> </a:t>
            </a:r>
            <a:r>
              <a:rPr lang="pl-PL" dirty="0" smtClean="0"/>
              <a:t>do poszczególnych </a:t>
            </a:r>
            <a:r>
              <a:rPr lang="pl-PL" dirty="0" smtClean="0"/>
              <a:t>ustaw, na podstawie </a:t>
            </a:r>
            <a:r>
              <a:rPr lang="pl-PL" dirty="0" smtClean="0"/>
              <a:t>których prowadzenie działalności wymaga </a:t>
            </a:r>
            <a:r>
              <a:rPr lang="pl-PL" dirty="0" smtClean="0"/>
              <a:t>zezwolenia;</a:t>
            </a:r>
            <a:endParaRPr lang="pl-PL" dirty="0" smtClean="0"/>
          </a:p>
          <a:p>
            <a:r>
              <a:rPr lang="pl-PL" b="1" u="sng" dirty="0" smtClean="0"/>
              <a:t>usunięcie </a:t>
            </a:r>
            <a:r>
              <a:rPr lang="pl-PL" b="1" u="sng" dirty="0" smtClean="0"/>
              <a:t>uznaniowości </a:t>
            </a:r>
            <a:r>
              <a:rPr lang="pl-PL" b="1" u="sng" dirty="0" smtClean="0"/>
              <a:t>podczas wydawania zezwoleń przez organ jeżeli przedsiębiorca spełnienia warunki wynikające </a:t>
            </a:r>
            <a:r>
              <a:rPr lang="pl-PL" b="1" u="sng" dirty="0" smtClean="0"/>
              <a:t>z ustawy.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79373" y="-140043"/>
            <a:ext cx="7018638" cy="6223686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endParaRPr lang="pl-PL" dirty="0" smtClean="0"/>
          </a:p>
          <a:p>
            <a:pPr algn="ctr"/>
            <a:r>
              <a:rPr lang="pl-PL" b="1" u="sng" dirty="0" smtClean="0"/>
              <a:t>MINIMALIZOWANIE OBOWIĄZKÓW INFORMACYJNYCH PRZEDSIĘBIORCÓW </a:t>
            </a:r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Założeniem jest stopniowe odchodzenie od używania numeru REGON i posługiwanie się w kontaktach z organami dla celów identyfikacji </a:t>
            </a:r>
            <a:r>
              <a:rPr lang="pl-PL" dirty="0" smtClean="0"/>
              <a:t>nazwą </a:t>
            </a:r>
            <a:r>
              <a:rPr lang="pl-PL" dirty="0" smtClean="0"/>
              <a:t>przedsiębiorcy i numerem </a:t>
            </a:r>
            <a:r>
              <a:rPr lang="pl-PL" dirty="0" smtClean="0"/>
              <a:t>NIP.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9428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USTAWA O CEIDG i Punkcie Informacji dla przedsiębiorcy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284812" y="1094283"/>
            <a:ext cx="12476812" cy="5763718"/>
          </a:xfrm>
        </p:spPr>
        <p:txBody>
          <a:bodyPr>
            <a:normAutofit/>
          </a:bodyPr>
          <a:lstStyle/>
          <a:p>
            <a:r>
              <a:rPr lang="pl-PL" dirty="0" smtClean="0"/>
              <a:t>Zastępuje dotychczasowe przepisy dotyczące CEIDG oraz pojedynczego punktu kontaktowego zawarte w ustawie o swobodzie działalności gospodarczej.</a:t>
            </a:r>
          </a:p>
          <a:p>
            <a:r>
              <a:rPr lang="pl-PL" dirty="0" smtClean="0"/>
              <a:t>Założeniem </a:t>
            </a:r>
            <a:r>
              <a:rPr lang="pl-PL" dirty="0" smtClean="0"/>
              <a:t>ma być </a:t>
            </a:r>
            <a:r>
              <a:rPr lang="pl-PL" dirty="0" smtClean="0"/>
              <a:t>sprawniejsza </a:t>
            </a:r>
            <a:r>
              <a:rPr lang="pl-PL" dirty="0" smtClean="0"/>
              <a:t>i skuteczniejsza </a:t>
            </a:r>
            <a:r>
              <a:rPr lang="pl-PL" dirty="0" smtClean="0"/>
              <a:t>obsługa przedsiębiorcy </a:t>
            </a:r>
            <a:r>
              <a:rPr lang="pl-PL" dirty="0" smtClean="0"/>
              <a:t>poprzez zmniejszenie ilości danych wpisowych, uproszczenie procesu rejestracji i zmiany danych, ułatwienia zawieszenia i wznawiana działalności gospodarczej.</a:t>
            </a:r>
          </a:p>
          <a:p>
            <a:r>
              <a:rPr lang="pl-PL" dirty="0" smtClean="0"/>
              <a:t>Zadania CEIDG </a:t>
            </a:r>
            <a:r>
              <a:rPr lang="pl-PL" dirty="0" smtClean="0"/>
              <a:t>- </a:t>
            </a:r>
            <a:r>
              <a:rPr lang="pl-PL" dirty="0" smtClean="0"/>
              <a:t>ewidencjonowanie przedsiębiorców będących osobami fizycznymi i udostępnianie o nich informacji, udostępnianie informacji o zakresie i termie zmian.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b="1" dirty="0" smtClean="0"/>
              <a:t>Nowe </a:t>
            </a:r>
            <a:r>
              <a:rPr lang="pl-PL" b="1" dirty="0" smtClean="0"/>
              <a:t>zadania: </a:t>
            </a:r>
            <a:r>
              <a:rPr lang="pl-PL" dirty="0" smtClean="0"/>
              <a:t>informacje o </a:t>
            </a:r>
            <a:r>
              <a:rPr lang="pl-PL" dirty="0" smtClean="0"/>
              <a:t>pełnomocniku </a:t>
            </a:r>
            <a:r>
              <a:rPr lang="pl-PL" dirty="0" smtClean="0"/>
              <a:t>lub prokurencie, rodzaju i sposobie wykonywania </a:t>
            </a:r>
            <a:r>
              <a:rPr lang="pl-PL" dirty="0" smtClean="0"/>
              <a:t>	prokury, zakresie pełnomocnictwa, historii udzielanych pełnomocnictw.</a:t>
            </a:r>
            <a:r>
              <a:rPr lang="pl-PL" dirty="0"/>
              <a:t>	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	Rozróżnienie </a:t>
            </a:r>
            <a:r>
              <a:rPr lang="pl-PL" dirty="0" smtClean="0"/>
              <a:t>na dane wpisowe </a:t>
            </a:r>
            <a:r>
              <a:rPr lang="pl-PL" dirty="0" smtClean="0"/>
              <a:t>(wpisywane </a:t>
            </a:r>
            <a:r>
              <a:rPr lang="pl-PL" dirty="0" smtClean="0"/>
              <a:t>na wniosek i z urzędu) oraz informacje i dane </a:t>
            </a:r>
            <a:r>
              <a:rPr lang="pl-PL" dirty="0" smtClean="0"/>
              <a:t>	udostępniane </a:t>
            </a:r>
            <a:r>
              <a:rPr lang="pl-PL" dirty="0" smtClean="0"/>
              <a:t>(informacje o uzyskaniu, utracie i wygaśnięciu koncesji, zezwoleń etc.) 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0278"/>
            <a:ext cx="12192000" cy="4294446"/>
          </a:xfrm>
        </p:spPr>
        <p:txBody>
          <a:bodyPr/>
          <a:lstStyle/>
          <a:p>
            <a:pPr marL="0" indent="0">
              <a:buNone/>
            </a:pPr>
            <a:r>
              <a:rPr lang="pl-PL" b="1" dirty="0" smtClean="0"/>
              <a:t>ZASADY </a:t>
            </a:r>
            <a:r>
              <a:rPr lang="pl-PL" b="1" dirty="0" smtClean="0"/>
              <a:t>PUBLIKOWANIA INFORMACJI O PEŁNOMOCNIKACH I PROKURENTACH W </a:t>
            </a:r>
            <a:r>
              <a:rPr lang="pl-PL" b="1" dirty="0" smtClean="0"/>
              <a:t>CEIDG:</a:t>
            </a:r>
          </a:p>
          <a:p>
            <a:pPr marL="0" indent="0"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zwolnienie </a:t>
            </a:r>
            <a:r>
              <a:rPr lang="pl-PL" dirty="0" smtClean="0"/>
              <a:t>z opłaty skarbowej 17 </a:t>
            </a:r>
            <a:r>
              <a:rPr lang="pl-PL" dirty="0" smtClean="0"/>
              <a:t>zł;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możliwość udostępnienia informacji o pełnomocniku za pośrednictwem systemu </a:t>
            </a:r>
            <a:r>
              <a:rPr lang="pl-PL" dirty="0" smtClean="0"/>
              <a:t>teleinformatycznego;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/>
              <a:t>s</a:t>
            </a:r>
            <a:r>
              <a:rPr lang="pl-PL" dirty="0" smtClean="0"/>
              <a:t>amo </a:t>
            </a:r>
            <a:r>
              <a:rPr lang="pl-PL" dirty="0" smtClean="0"/>
              <a:t>publikowanie będzie równoznaczne z udzieleniem pełnomocnictwa (brak konieczności posługiwania się dokumentem przed organami</a:t>
            </a:r>
            <a:r>
              <a:rPr lang="pl-PL" dirty="0" smtClean="0"/>
              <a:t>);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/>
              <a:t>i</a:t>
            </a:r>
            <a:r>
              <a:rPr lang="pl-PL" dirty="0" smtClean="0"/>
              <a:t>nformacje </a:t>
            </a:r>
            <a:r>
              <a:rPr lang="pl-PL" dirty="0" smtClean="0"/>
              <a:t>dotyczące pełnomocnika osoba fizyczna/osoba </a:t>
            </a:r>
            <a:r>
              <a:rPr lang="pl-PL" dirty="0" smtClean="0"/>
              <a:t>prawna;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/>
              <a:t>o</a:t>
            </a:r>
            <a:r>
              <a:rPr lang="pl-PL" dirty="0" smtClean="0"/>
              <a:t>świadczenie</a:t>
            </a:r>
            <a:r>
              <a:rPr lang="pl-PL" dirty="0" smtClean="0"/>
              <a:t>, że przyjął pełnomocnictwo z klauzulą „Jestem świadomy odpowiedzialności karnej za złożenie fałszywego oświadczenia</a:t>
            </a:r>
            <a:r>
              <a:rPr lang="pl-PL" dirty="0" smtClean="0"/>
              <a:t>”.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1276" y="310748"/>
            <a:ext cx="8534400" cy="1507067"/>
          </a:xfrm>
        </p:spPr>
        <p:txBody>
          <a:bodyPr/>
          <a:lstStyle/>
          <a:p>
            <a:r>
              <a:rPr lang="pl-PL" dirty="0" smtClean="0"/>
              <a:t>Pakiet 5 ustaw: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1276" y="1561071"/>
            <a:ext cx="10956323" cy="3575221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1. Ustawa - </a:t>
            </a:r>
            <a:r>
              <a:rPr lang="pl-PL" b="1" dirty="0" smtClean="0"/>
              <a:t>Prawo przedsiębiorców;</a:t>
            </a:r>
          </a:p>
          <a:p>
            <a:pPr marL="0" indent="0">
              <a:buNone/>
            </a:pPr>
            <a:r>
              <a:rPr lang="pl-PL" dirty="0" smtClean="0"/>
              <a:t>2. Przepisy wprowadzające ustawę – Prawo przedsiębiorców oraz inne ustawy dotyczące działalności gospodarczej;</a:t>
            </a:r>
          </a:p>
          <a:p>
            <a:pPr marL="0" indent="0">
              <a:buNone/>
            </a:pPr>
            <a:r>
              <a:rPr lang="pl-PL" dirty="0" smtClean="0"/>
              <a:t>3. Ustawa o Rzeczniku Małych i Średnich Przedsiębiorców;</a:t>
            </a:r>
          </a:p>
          <a:p>
            <a:pPr marL="0" indent="0">
              <a:buNone/>
            </a:pPr>
            <a:r>
              <a:rPr lang="pl-PL" b="1" dirty="0" smtClean="0"/>
              <a:t>4. Ustawa o Centralnej Ewidencji i Informacji o Działalności Gospodarczej i Punkcie Informacji dla Przedsiębiorców;</a:t>
            </a:r>
          </a:p>
          <a:p>
            <a:pPr marL="0" indent="0">
              <a:buNone/>
            </a:pPr>
            <a:r>
              <a:rPr lang="pl-PL" dirty="0" smtClean="0"/>
              <a:t>5. Ustawa o zasadach uczestnictwa przedsiębiorców zagranicznych i innych osób zagranicznych w obrocie gospodarczym na terytorium Rzeczypospolitej </a:t>
            </a:r>
            <a:r>
              <a:rPr lang="pl-PL" dirty="0" smtClean="0"/>
              <a:t>Polskiej.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3207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866557" cy="1507067"/>
          </a:xfrm>
        </p:spPr>
        <p:txBody>
          <a:bodyPr/>
          <a:lstStyle/>
          <a:p>
            <a:pPr algn="ctr"/>
            <a:r>
              <a:rPr lang="pl-PL" dirty="0" smtClean="0"/>
              <a:t>DANE  PODLEGAJĄCE  WPISOWI  DO  CEIDG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948" y="1417320"/>
            <a:ext cx="11995052" cy="5152292"/>
          </a:xfrm>
        </p:spPr>
        <p:txBody>
          <a:bodyPr>
            <a:normAutofit/>
          </a:bodyPr>
          <a:lstStyle/>
          <a:p>
            <a:r>
              <a:rPr lang="pl-PL" b="1" dirty="0" smtClean="0"/>
              <a:t>U</a:t>
            </a:r>
            <a:r>
              <a:rPr lang="pl-PL" b="1" dirty="0" smtClean="0"/>
              <a:t>sunięto datę </a:t>
            </a:r>
            <a:r>
              <a:rPr lang="pl-PL" b="1" dirty="0" smtClean="0"/>
              <a:t>urodzenia </a:t>
            </a:r>
            <a:r>
              <a:rPr lang="pl-PL" dirty="0" smtClean="0"/>
              <a:t>jeżeli przedsiębiorca posiada nr </a:t>
            </a:r>
            <a:r>
              <a:rPr lang="pl-PL" dirty="0" smtClean="0"/>
              <a:t>PESEL;</a:t>
            </a:r>
            <a:endParaRPr lang="pl-PL" dirty="0" smtClean="0"/>
          </a:p>
          <a:p>
            <a:r>
              <a:rPr lang="pl-PL" b="1" dirty="0" smtClean="0"/>
              <a:t>Usunięto adres zamieszania </a:t>
            </a:r>
            <a:r>
              <a:rPr lang="pl-PL" dirty="0" smtClean="0"/>
              <a:t>(</a:t>
            </a:r>
            <a:r>
              <a:rPr lang="pl-PL" dirty="0" smtClean="0"/>
              <a:t>pozostaje adres do doręczeń oraz adres stałego miejsca wykonywania działalności);</a:t>
            </a:r>
          </a:p>
          <a:p>
            <a:r>
              <a:rPr lang="pl-PL" dirty="0" smtClean="0"/>
              <a:t>Informacja </a:t>
            </a:r>
            <a:r>
              <a:rPr lang="pl-PL" dirty="0" smtClean="0"/>
              <a:t>o istnieniu lub ustaniu </a:t>
            </a:r>
            <a:r>
              <a:rPr lang="pl-PL" b="1" dirty="0" smtClean="0"/>
              <a:t>majątkowej wspólności małżeńskiej </a:t>
            </a:r>
            <a:r>
              <a:rPr lang="pl-PL" dirty="0" smtClean="0"/>
              <a:t>pozostanie jako informacja fakultatywna podobnie jak adres strony internetowej, poczty elektronicznej, nr </a:t>
            </a:r>
            <a:r>
              <a:rPr lang="pl-PL" dirty="0" smtClean="0"/>
              <a:t>telefonu;</a:t>
            </a:r>
            <a:endParaRPr lang="pl-PL" dirty="0" smtClean="0"/>
          </a:p>
          <a:p>
            <a:r>
              <a:rPr lang="pl-PL" dirty="0" smtClean="0"/>
              <a:t>Podział na </a:t>
            </a:r>
            <a:r>
              <a:rPr lang="pl-PL" b="1" dirty="0" smtClean="0"/>
              <a:t>dane ewidencyjne </a:t>
            </a:r>
            <a:r>
              <a:rPr lang="pl-PL" dirty="0" smtClean="0"/>
              <a:t>(imię, nazwisko, PESEL, dodatkowe określenia do firmy, REGON, NIP, adresy, PKD), których zmiany należy dokonywać w terminie 7 dni oraz pozostałe tj. </a:t>
            </a:r>
            <a:r>
              <a:rPr lang="pl-PL" b="1" dirty="0" smtClean="0"/>
              <a:t>dane </a:t>
            </a:r>
            <a:r>
              <a:rPr lang="pl-PL" b="1" dirty="0" smtClean="0"/>
              <a:t>informacyjne</a:t>
            </a:r>
            <a:r>
              <a:rPr lang="pl-PL" dirty="0"/>
              <a:t>;</a:t>
            </a:r>
            <a:r>
              <a:rPr lang="pl-PL" dirty="0" smtClean="0"/>
              <a:t> </a:t>
            </a:r>
            <a:endParaRPr lang="pl-PL" dirty="0" smtClean="0"/>
          </a:p>
          <a:p>
            <a:r>
              <a:rPr lang="pl-PL" dirty="0"/>
              <a:t>N</a:t>
            </a:r>
            <a:r>
              <a:rPr lang="pl-PL" dirty="0" smtClean="0"/>
              <a:t>adal </a:t>
            </a:r>
            <a:r>
              <a:rPr lang="pl-PL" dirty="0" smtClean="0"/>
              <a:t>będzie istniał obowiązek złożenia oświadczenia o posiadaniu tytułu prawnego do </a:t>
            </a:r>
            <a:r>
              <a:rPr lang="pl-PL" dirty="0" smtClean="0"/>
              <a:t>nieruchomości;</a:t>
            </a:r>
            <a:endParaRPr lang="pl-PL" dirty="0" smtClean="0"/>
          </a:p>
          <a:p>
            <a:r>
              <a:rPr lang="pl-PL" dirty="0" smtClean="0"/>
              <a:t>Z</a:t>
            </a:r>
            <a:r>
              <a:rPr lang="pl-PL" dirty="0" smtClean="0"/>
              <a:t>rezygnowano </a:t>
            </a:r>
            <a:r>
              <a:rPr lang="pl-PL" dirty="0" smtClean="0"/>
              <a:t>z </a:t>
            </a:r>
            <a:r>
              <a:rPr lang="pl-PL" dirty="0" err="1" smtClean="0"/>
              <a:t>ePUAP</a:t>
            </a:r>
            <a:r>
              <a:rPr lang="pl-PL" dirty="0" smtClean="0"/>
              <a:t> pozostawiając jedynie możliwość korzystania z systemu teleinformatycznego  CEIDG lub systemu Punktu Informacji dla Przedsiębiorców (PIP</a:t>
            </a:r>
            <a:r>
              <a:rPr lang="pl-PL" dirty="0" smtClean="0"/>
              <a:t>).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82880" y="0"/>
            <a:ext cx="12192000" cy="858130"/>
          </a:xfrm>
        </p:spPr>
        <p:txBody>
          <a:bodyPr/>
          <a:lstStyle/>
          <a:p>
            <a:pPr algn="ctr"/>
            <a:r>
              <a:rPr lang="pl-PL" dirty="0" smtClean="0"/>
              <a:t>POZOSTAŁE  ZMIANY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1093762"/>
            <a:ext cx="12191999" cy="5447715"/>
          </a:xfrm>
        </p:spPr>
        <p:txBody>
          <a:bodyPr>
            <a:normAutofit/>
          </a:bodyPr>
          <a:lstStyle/>
          <a:p>
            <a:r>
              <a:rPr lang="pl-PL" dirty="0" smtClean="0"/>
              <a:t>- zostanie wprowadzone domniemanie prawne, uznające nieprzerwane wykonywanie działalności gospodarczej (</a:t>
            </a:r>
            <a:r>
              <a:rPr lang="pl-PL" b="1" dirty="0" smtClean="0"/>
              <a:t>historia przedsiębiorcy</a:t>
            </a:r>
            <a:r>
              <a:rPr lang="pl-PL" b="1" dirty="0" smtClean="0"/>
              <a:t>);</a:t>
            </a:r>
            <a:endParaRPr lang="pl-PL" b="1" dirty="0" smtClean="0"/>
          </a:p>
          <a:p>
            <a:r>
              <a:rPr lang="pl-PL" dirty="0" smtClean="0"/>
              <a:t>- kontakt ze strony CEIDG za pośrednictwem SMS – w przypadku podania komórkowego numeru </a:t>
            </a:r>
            <a:r>
              <a:rPr lang="pl-PL" dirty="0" smtClean="0"/>
              <a:t>kontaktowego.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PIP (Punkt Informacji dla Przedsiębiorców) </a:t>
            </a:r>
          </a:p>
          <a:p>
            <a:r>
              <a:rPr lang="pl-PL" dirty="0" smtClean="0"/>
              <a:t>- </a:t>
            </a:r>
            <a:r>
              <a:rPr lang="pl-PL" dirty="0" smtClean="0"/>
              <a:t>systemem </a:t>
            </a:r>
            <a:r>
              <a:rPr lang="pl-PL" dirty="0" smtClean="0"/>
              <a:t>teleinformatycznym za pomocą którego drogą elektroniczną zrealizujemy wiele </a:t>
            </a:r>
            <a:r>
              <a:rPr lang="pl-PL" dirty="0" smtClean="0"/>
              <a:t>  	procedur </a:t>
            </a:r>
            <a:r>
              <a:rPr lang="pl-PL" dirty="0" smtClean="0"/>
              <a:t>i </a:t>
            </a:r>
            <a:r>
              <a:rPr lang="pl-PL" dirty="0" smtClean="0"/>
              <a:t>formalności, </a:t>
            </a:r>
            <a:r>
              <a:rPr lang="pl-PL" dirty="0" smtClean="0"/>
              <a:t>a także </a:t>
            </a:r>
            <a:r>
              <a:rPr lang="pl-PL" dirty="0" smtClean="0"/>
              <a:t>uzyskamy </a:t>
            </a:r>
            <a:r>
              <a:rPr lang="pl-PL" dirty="0" smtClean="0"/>
              <a:t>stosowne </a:t>
            </a:r>
            <a:r>
              <a:rPr lang="pl-PL" dirty="0" smtClean="0"/>
              <a:t>informacje;</a:t>
            </a:r>
            <a:endParaRPr lang="pl-PL" dirty="0" smtClean="0"/>
          </a:p>
          <a:p>
            <a:r>
              <a:rPr lang="pl-PL" dirty="0" smtClean="0"/>
              <a:t>- uzyskiwanie zaświadczeń z ZUS i US;</a:t>
            </a:r>
          </a:p>
          <a:p>
            <a:r>
              <a:rPr lang="pl-PL" dirty="0" smtClean="0"/>
              <a:t>- możliwość wnoszenia opłat skarbowych;</a:t>
            </a:r>
          </a:p>
          <a:p>
            <a:r>
              <a:rPr lang="pl-PL" dirty="0" smtClean="0"/>
              <a:t>- </a:t>
            </a:r>
            <a:r>
              <a:rPr lang="pl-PL" dirty="0" smtClean="0"/>
              <a:t>www.biznes.gov.pl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858129"/>
          </a:xfrm>
        </p:spPr>
        <p:txBody>
          <a:bodyPr/>
          <a:lstStyle/>
          <a:p>
            <a:pPr algn="ctr"/>
            <a:r>
              <a:rPr lang="pl-PL" dirty="0" smtClean="0"/>
              <a:t>PRZEDSIĘBIORCY  ZAGRANICZNI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685800"/>
            <a:ext cx="12192000" cy="6172200"/>
          </a:xfrm>
        </p:spPr>
        <p:txBody>
          <a:bodyPr/>
          <a:lstStyle/>
          <a:p>
            <a:r>
              <a:rPr lang="pl-PL" dirty="0" smtClean="0"/>
              <a:t>Ustawa o zasadach uczestnictwa przedsiębiorców zagranicznych i innych osób zagranicznych w obrocie gospodarczym na terytorium Rzeczypospolitej Polskiej</a:t>
            </a:r>
          </a:p>
          <a:p>
            <a:r>
              <a:rPr lang="pl-PL" dirty="0" smtClean="0"/>
              <a:t>- dotychczas </a:t>
            </a:r>
            <a:r>
              <a:rPr lang="pl-PL" dirty="0" smtClean="0"/>
              <a:t>przepisy były rozproszone po kilku ustawach w tym </a:t>
            </a:r>
            <a:r>
              <a:rPr lang="pl-PL" dirty="0" smtClean="0"/>
              <a:t>SDG.</a:t>
            </a:r>
            <a:endParaRPr lang="pl-PL" dirty="0" smtClean="0"/>
          </a:p>
          <a:p>
            <a:r>
              <a:rPr lang="pl-PL" b="1" dirty="0" smtClean="0"/>
              <a:t>Formy  prowadzonej przez osoby zagraniczne działalności </a:t>
            </a:r>
            <a:r>
              <a:rPr lang="pl-PL" b="1" dirty="0" smtClean="0"/>
              <a:t>gospodarczej</a:t>
            </a:r>
            <a:endParaRPr lang="pl-PL" b="1" dirty="0" smtClean="0"/>
          </a:p>
          <a:p>
            <a:r>
              <a:rPr lang="pl-PL" dirty="0" smtClean="0"/>
              <a:t>-obywatele UE nadal mogą w formie jednoosobowej działalności lub S.C. jak również w formie spółek osobowych i kapitałowych </a:t>
            </a:r>
            <a:r>
              <a:rPr lang="pl-PL" dirty="0" smtClean="0"/>
              <a:t>(co do zasady bez </a:t>
            </a:r>
            <a:r>
              <a:rPr lang="pl-PL" dirty="0" smtClean="0"/>
              <a:t>ograniczeń na tych samych zasadach jak obywatele polscy);</a:t>
            </a:r>
          </a:p>
          <a:p>
            <a:r>
              <a:rPr lang="pl-PL" dirty="0" smtClean="0"/>
              <a:t>- pozostali </a:t>
            </a:r>
            <a:r>
              <a:rPr lang="pl-PL" dirty="0" smtClean="0"/>
              <a:t>obcokrajowcy muszą </a:t>
            </a:r>
            <a:r>
              <a:rPr lang="pl-PL" dirty="0" smtClean="0"/>
              <a:t>spełnić </a:t>
            </a:r>
            <a:r>
              <a:rPr lang="pl-PL" dirty="0" smtClean="0"/>
              <a:t>dodatkowe wymogi </a:t>
            </a:r>
            <a:r>
              <a:rPr lang="pl-PL" dirty="0" smtClean="0"/>
              <a:t>– zezwolenie na pobyt stały lub czasowy, ważna Kartę Polaka lub inne) – nie dotyczy to spółek </a:t>
            </a:r>
            <a:r>
              <a:rPr lang="pl-PL" dirty="0" smtClean="0"/>
              <a:t>kapitałowych;</a:t>
            </a:r>
            <a:endParaRPr lang="pl-PL" dirty="0" smtClean="0"/>
          </a:p>
          <a:p>
            <a:r>
              <a:rPr lang="pl-PL" b="1" dirty="0" smtClean="0"/>
              <a:t>Działalność </a:t>
            </a:r>
            <a:r>
              <a:rPr lang="pl-PL" b="1" dirty="0" err="1" smtClean="0"/>
              <a:t>transgraniczna</a:t>
            </a:r>
            <a:r>
              <a:rPr lang="pl-PL" b="1" dirty="0" smtClean="0"/>
              <a:t> </a:t>
            </a:r>
            <a:r>
              <a:rPr lang="pl-PL" dirty="0" smtClean="0"/>
              <a:t>– tymczasowe świadczenie usług bez konieczności wpisu do rejestru lub utworzenia podmiotu. Zakaz dyskryminacji.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0274520" cy="6172200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Oddziały przedsiębiorców zagranicznych:</a:t>
            </a:r>
          </a:p>
          <a:p>
            <a:r>
              <a:rPr lang="pl-PL" dirty="0" smtClean="0"/>
              <a:t>-   niewielkie </a:t>
            </a:r>
            <a:r>
              <a:rPr lang="pl-PL" dirty="0" smtClean="0"/>
              <a:t>zmiany;</a:t>
            </a:r>
            <a:endParaRPr lang="pl-PL" dirty="0" smtClean="0"/>
          </a:p>
          <a:p>
            <a:r>
              <a:rPr lang="pl-PL" dirty="0" smtClean="0"/>
              <a:t> -  może prowadzić działalność w takim zakresie jak spółka „matka”’;</a:t>
            </a:r>
          </a:p>
          <a:p>
            <a:r>
              <a:rPr lang="pl-PL" dirty="0" smtClean="0"/>
              <a:t>-   podlega wpisowi do KRS i dopiero po wpisie może rozpocząć działalność;</a:t>
            </a:r>
          </a:p>
          <a:p>
            <a:r>
              <a:rPr lang="pl-PL" dirty="0" smtClean="0"/>
              <a:t>-   </a:t>
            </a:r>
            <a:r>
              <a:rPr lang="pl-PL" b="1" dirty="0" smtClean="0"/>
              <a:t>brak osobowości prawnej </a:t>
            </a:r>
            <a:r>
              <a:rPr lang="pl-PL" b="1" dirty="0" smtClean="0"/>
              <a:t>- </a:t>
            </a:r>
            <a:r>
              <a:rPr lang="pl-PL" dirty="0" smtClean="0"/>
              <a:t>choć </a:t>
            </a:r>
            <a:r>
              <a:rPr lang="pl-PL" dirty="0" smtClean="0"/>
              <a:t>posiada odrębność księgowość,</a:t>
            </a:r>
          </a:p>
          <a:p>
            <a:r>
              <a:rPr lang="pl-PL" dirty="0" smtClean="0"/>
              <a:t>-   uproszczona procedura </a:t>
            </a:r>
            <a:r>
              <a:rPr lang="pl-PL" dirty="0" smtClean="0"/>
              <a:t>likwidacji.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Przedstawicielstwa:</a:t>
            </a:r>
          </a:p>
          <a:p>
            <a:r>
              <a:rPr lang="pl-PL" dirty="0" smtClean="0"/>
              <a:t>- nie wykonują działalności gospodarczej, choć działają w Polsce;</a:t>
            </a:r>
          </a:p>
          <a:p>
            <a:r>
              <a:rPr lang="pl-PL" dirty="0" smtClean="0"/>
              <a:t>- podobnie jak oddziały nie mają osobowości </a:t>
            </a:r>
            <a:r>
              <a:rPr lang="pl-PL" dirty="0" smtClean="0"/>
              <a:t>prawnej;</a:t>
            </a:r>
            <a:endParaRPr lang="pl-PL" dirty="0" smtClean="0"/>
          </a:p>
          <a:p>
            <a:r>
              <a:rPr lang="pl-PL" dirty="0" smtClean="0"/>
              <a:t>- działają jedynie w zakresie reklamy i promocji;</a:t>
            </a:r>
          </a:p>
          <a:p>
            <a:r>
              <a:rPr lang="pl-PL" dirty="0" smtClean="0"/>
              <a:t>- rejestr prowadzi minister ds. gospodarki, </a:t>
            </a:r>
          </a:p>
          <a:p>
            <a:r>
              <a:rPr lang="pl-PL" dirty="0" smtClean="0"/>
              <a:t> - wpis na 2 lata z możliwością wnioskowania o </a:t>
            </a:r>
            <a:r>
              <a:rPr lang="pl-PL" dirty="0" smtClean="0"/>
              <a:t>przedłużenie;</a:t>
            </a:r>
            <a:endParaRPr lang="pl-PL" dirty="0" smtClean="0"/>
          </a:p>
          <a:p>
            <a:r>
              <a:rPr lang="pl-PL" dirty="0" smtClean="0"/>
              <a:t>- ograniczenie zakresu </a:t>
            </a:r>
            <a:r>
              <a:rPr lang="pl-PL" dirty="0" smtClean="0"/>
              <a:t>informacji.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8168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USTAWA O RZECZNIKU MAŁYCH I ŚREDNICH PRZEDSIĘBIORCÓW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6162" y="329514"/>
            <a:ext cx="9391135" cy="7216345"/>
          </a:xfrm>
        </p:spPr>
        <p:txBody>
          <a:bodyPr/>
          <a:lstStyle/>
          <a:p>
            <a:r>
              <a:rPr lang="pl-PL" b="1" dirty="0" smtClean="0"/>
              <a:t>  Wprowadza </a:t>
            </a:r>
            <a:r>
              <a:rPr lang="pl-PL" b="1" dirty="0" smtClean="0"/>
              <a:t>nowy jednoosobowy organ publiczny, którego rolą będzie </a:t>
            </a:r>
            <a:r>
              <a:rPr lang="pl-PL" b="1" dirty="0" smtClean="0"/>
              <a:t>	obrona </a:t>
            </a:r>
            <a:r>
              <a:rPr lang="pl-PL" b="1" dirty="0" smtClean="0"/>
              <a:t>interesów </a:t>
            </a:r>
            <a:r>
              <a:rPr lang="pl-PL" b="1" dirty="0" smtClean="0"/>
              <a:t>	podmiotów </a:t>
            </a:r>
            <a:r>
              <a:rPr lang="pl-PL" b="1" dirty="0" smtClean="0"/>
              <a:t>prowadzących działalność </a:t>
            </a:r>
            <a:r>
              <a:rPr lang="pl-PL" b="1" dirty="0" smtClean="0"/>
              <a:t>	gospodarczą.</a:t>
            </a:r>
            <a:endParaRPr lang="pl-PL" b="1" dirty="0" smtClean="0"/>
          </a:p>
          <a:p>
            <a:pPr marL="457200" lvl="1" indent="0">
              <a:buNone/>
            </a:pPr>
            <a:r>
              <a:rPr lang="pl-PL" dirty="0" smtClean="0"/>
              <a:t>Z </a:t>
            </a:r>
            <a:r>
              <a:rPr lang="pl-PL" dirty="0" smtClean="0"/>
              <a:t>wnioskiem do Rzecznika </a:t>
            </a:r>
            <a:r>
              <a:rPr lang="pl-PL" dirty="0" err="1" smtClean="0"/>
              <a:t>MiŚP</a:t>
            </a:r>
            <a:r>
              <a:rPr lang="pl-PL" dirty="0" smtClean="0"/>
              <a:t> </a:t>
            </a:r>
            <a:r>
              <a:rPr lang="pl-PL" dirty="0" smtClean="0"/>
              <a:t>mogą występować przedsiębiorcy </a:t>
            </a:r>
            <a:r>
              <a:rPr lang="pl-PL" dirty="0"/>
              <a:t>(</a:t>
            </a:r>
            <a:r>
              <a:rPr lang="pl-PL" dirty="0" smtClean="0"/>
              <a:t>organizacje przedsiębiorców) którzy </a:t>
            </a:r>
            <a:r>
              <a:rPr lang="pl-PL" dirty="0" smtClean="0"/>
              <a:t>średniorocznie </a:t>
            </a:r>
            <a:r>
              <a:rPr lang="pl-PL" dirty="0" smtClean="0"/>
              <a:t>zatrudnią mniej </a:t>
            </a:r>
            <a:r>
              <a:rPr lang="pl-PL" dirty="0" smtClean="0"/>
              <a:t>niż 250 pracowników lub osiągnął roczny obrót </a:t>
            </a:r>
            <a:r>
              <a:rPr lang="pl-PL" dirty="0" smtClean="0"/>
              <a:t>netto </a:t>
            </a:r>
            <a:r>
              <a:rPr lang="pl-PL" dirty="0" smtClean="0"/>
              <a:t>poniżej 50 mln </a:t>
            </a:r>
            <a:r>
              <a:rPr lang="pl-PL" dirty="0" smtClean="0"/>
              <a:t>EURO.</a:t>
            </a:r>
            <a:endParaRPr lang="pl-PL" dirty="0" smtClean="0"/>
          </a:p>
          <a:p>
            <a:pPr marL="457200" lvl="1" indent="0">
              <a:buNone/>
            </a:pPr>
            <a:r>
              <a:rPr lang="pl-PL" b="1" dirty="0" smtClean="0"/>
              <a:t>Do </a:t>
            </a:r>
            <a:r>
              <a:rPr lang="pl-PL" b="1" dirty="0" smtClean="0"/>
              <a:t>tej pory tylko RPO mógł reprezentować przedsiębiorców w postępowaniach administracyjnych </a:t>
            </a:r>
            <a:r>
              <a:rPr lang="pl-PL" b="1" dirty="0" smtClean="0"/>
              <a:t>oraz </a:t>
            </a:r>
            <a:r>
              <a:rPr lang="pl-PL" b="1" dirty="0" smtClean="0"/>
              <a:t>w sporach z organami administracyjnymi i podatkowymi. Teraz Rzecznik </a:t>
            </a:r>
            <a:r>
              <a:rPr lang="pl-PL" b="1" dirty="0" err="1" smtClean="0"/>
              <a:t>MiŚP</a:t>
            </a:r>
            <a:r>
              <a:rPr lang="pl-PL" b="1" dirty="0" smtClean="0"/>
              <a:t> ma współdziałać z RPO i może występować do niego z wnioskiem o podjęcie działań wszędzie tam gdzie jego kompetencje okażą się nie wystarczające.</a:t>
            </a:r>
          </a:p>
          <a:p>
            <a:endParaRPr lang="pl-PL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INTERWENCJE </a:t>
            </a:r>
            <a:r>
              <a:rPr lang="pl-PL" b="1" dirty="0" smtClean="0"/>
              <a:t>INDYWIDUALNE RZECZNIKA </a:t>
            </a:r>
            <a:r>
              <a:rPr lang="pl-PL" b="1" dirty="0" err="1" smtClean="0"/>
              <a:t>MiŚP</a:t>
            </a:r>
            <a:r>
              <a:rPr lang="pl-PL" b="1" dirty="0" smtClean="0"/>
              <a:t>:</a:t>
            </a:r>
            <a:endParaRPr lang="pl-PL" b="1" dirty="0" smtClean="0"/>
          </a:p>
          <a:p>
            <a:r>
              <a:rPr lang="pl-PL" dirty="0" smtClean="0"/>
              <a:t>- inicjowanie postępowań administracyjnych (</a:t>
            </a:r>
            <a:r>
              <a:rPr lang="pl-PL" dirty="0" smtClean="0"/>
              <a:t>zwracanie </a:t>
            </a:r>
            <a:r>
              <a:rPr lang="pl-PL" dirty="0" smtClean="0"/>
              <a:t>się o wszczęcie postępowania, </a:t>
            </a:r>
            <a:r>
              <a:rPr lang="pl-PL" dirty="0" smtClean="0"/>
              <a:t>wnoszenie skarg </a:t>
            </a:r>
            <a:r>
              <a:rPr lang="pl-PL" dirty="0" smtClean="0"/>
              <a:t>i </a:t>
            </a:r>
            <a:r>
              <a:rPr lang="pl-PL" dirty="0" smtClean="0"/>
              <a:t>skarg kasacyjnych, </a:t>
            </a:r>
            <a:r>
              <a:rPr lang="pl-PL" dirty="0" smtClean="0"/>
              <a:t>a także </a:t>
            </a:r>
            <a:r>
              <a:rPr lang="pl-PL" dirty="0" smtClean="0"/>
              <a:t>uczestniczenie </a:t>
            </a:r>
            <a:r>
              <a:rPr lang="pl-PL" dirty="0" smtClean="0"/>
              <a:t>w postępowaniach </a:t>
            </a:r>
            <a:r>
              <a:rPr lang="pl-PL" dirty="0" smtClean="0"/>
              <a:t>na </a:t>
            </a:r>
            <a:r>
              <a:rPr lang="pl-PL" dirty="0" smtClean="0"/>
              <a:t>prawach przysługujących </a:t>
            </a:r>
            <a:r>
              <a:rPr lang="pl-PL" dirty="0" smtClean="0"/>
              <a:t>prokuratorów);</a:t>
            </a:r>
            <a:endParaRPr lang="pl-PL" dirty="0" smtClean="0"/>
          </a:p>
          <a:p>
            <a:r>
              <a:rPr lang="pl-PL" dirty="0" smtClean="0"/>
              <a:t>- </a:t>
            </a:r>
            <a:r>
              <a:rPr lang="pl-PL" dirty="0" smtClean="0"/>
              <a:t>gdy dojdzie </a:t>
            </a:r>
            <a:r>
              <a:rPr lang="pl-PL" dirty="0" smtClean="0"/>
              <a:t>do naruszenia prawa </a:t>
            </a:r>
            <a:r>
              <a:rPr lang="pl-PL" dirty="0" smtClean="0"/>
              <a:t>Rzecznik będzie działał celem </a:t>
            </a:r>
            <a:r>
              <a:rPr lang="pl-PL" dirty="0" smtClean="0"/>
              <a:t>jego </a:t>
            </a:r>
            <a:r>
              <a:rPr lang="pl-PL" dirty="0" smtClean="0"/>
              <a:t>usunięcia;</a:t>
            </a:r>
            <a:endParaRPr lang="pl-PL" dirty="0" smtClean="0"/>
          </a:p>
          <a:p>
            <a:r>
              <a:rPr lang="pl-PL" dirty="0" smtClean="0"/>
              <a:t>- u</a:t>
            </a:r>
            <a:r>
              <a:rPr lang="pl-PL" dirty="0" smtClean="0"/>
              <a:t>prawnienie </a:t>
            </a:r>
            <a:r>
              <a:rPr lang="pl-PL" dirty="0" smtClean="0"/>
              <a:t>do wszczęcia postępowania ogólnego jak i w trybie </a:t>
            </a:r>
            <a:r>
              <a:rPr lang="pl-PL" dirty="0" smtClean="0"/>
              <a:t>specjalnym - </a:t>
            </a:r>
            <a:r>
              <a:rPr lang="pl-PL" dirty="0" smtClean="0"/>
              <a:t>wznowienia, stwierdzenia nieważności decyzji </a:t>
            </a:r>
            <a:r>
              <a:rPr lang="pl-PL" dirty="0" smtClean="0"/>
              <a:t>administracyjnej.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INICJOWANIE POSTĘPOWAŃ </a:t>
            </a:r>
            <a:r>
              <a:rPr lang="pl-PL" b="1" dirty="0" smtClean="0"/>
              <a:t>SĄDOWOADMINISTRACYJNYCH:</a:t>
            </a:r>
            <a:endParaRPr lang="pl-PL" b="1" dirty="0" smtClean="0"/>
          </a:p>
          <a:p>
            <a:r>
              <a:rPr lang="pl-PL" dirty="0" smtClean="0"/>
              <a:t>- 6 </a:t>
            </a:r>
            <a:r>
              <a:rPr lang="pl-PL" dirty="0" smtClean="0"/>
              <a:t>miesięcy od doręczenia rozstrzygnięcia stronie;</a:t>
            </a:r>
          </a:p>
          <a:p>
            <a:r>
              <a:rPr lang="pl-PL" dirty="0" smtClean="0"/>
              <a:t>- 30 </a:t>
            </a:r>
            <a:r>
              <a:rPr lang="pl-PL" dirty="0" smtClean="0"/>
              <a:t>dni </a:t>
            </a:r>
            <a:r>
              <a:rPr lang="pl-PL" dirty="0" smtClean="0"/>
              <a:t>jeżeli Rzecznik </a:t>
            </a:r>
            <a:r>
              <a:rPr lang="pl-PL" dirty="0" smtClean="0"/>
              <a:t>brał udział w </a:t>
            </a:r>
            <a:r>
              <a:rPr lang="pl-PL" dirty="0" smtClean="0"/>
              <a:t>sprawie.</a:t>
            </a:r>
            <a:endParaRPr lang="pl-PL" dirty="0" smtClean="0"/>
          </a:p>
          <a:p>
            <a:endParaRPr lang="pl-PL" b="1" dirty="0" smtClean="0"/>
          </a:p>
          <a:p>
            <a:r>
              <a:rPr lang="pl-PL" b="1" dirty="0" smtClean="0"/>
              <a:t>INTERWENCJE W INTERESIE ZBIOROWYM </a:t>
            </a:r>
            <a:r>
              <a:rPr lang="pl-PL" b="1" dirty="0" smtClean="0"/>
              <a:t>PRZEDSIĘBIORCÓW:</a:t>
            </a:r>
            <a:endParaRPr lang="pl-PL" b="1" dirty="0" smtClean="0"/>
          </a:p>
          <a:p>
            <a:r>
              <a:rPr lang="pl-PL" dirty="0" smtClean="0"/>
              <a:t>- występowanie do SN o rozstrzygnięcie zagadnienia prawnego – rozbieżności w orzecznictwie;</a:t>
            </a:r>
          </a:p>
          <a:p>
            <a:r>
              <a:rPr lang="pl-PL" dirty="0" smtClean="0"/>
              <a:t>- </a:t>
            </a:r>
            <a:r>
              <a:rPr lang="pl-PL" dirty="0" smtClean="0"/>
              <a:t>występowanie </a:t>
            </a:r>
            <a:r>
              <a:rPr lang="pl-PL" dirty="0" smtClean="0"/>
              <a:t>do NSA z wnioskiem o podjęcie uchwały mającej na celu wyjaśnienie przepisów powodujących rozbieżności w orzecznictwie sądów </a:t>
            </a:r>
            <a:r>
              <a:rPr lang="pl-PL" dirty="0" smtClean="0"/>
              <a:t>administracyjnych;</a:t>
            </a:r>
            <a:endParaRPr lang="pl-PL" dirty="0" smtClean="0"/>
          </a:p>
          <a:p>
            <a:r>
              <a:rPr lang="pl-PL" dirty="0" smtClean="0"/>
              <a:t>- </a:t>
            </a:r>
            <a:r>
              <a:rPr lang="pl-PL" dirty="0" smtClean="0"/>
              <a:t>wnoszenie do </a:t>
            </a:r>
            <a:r>
              <a:rPr lang="pl-PL" dirty="0" smtClean="0"/>
              <a:t>SN </a:t>
            </a:r>
            <a:r>
              <a:rPr lang="pl-PL" dirty="0" smtClean="0"/>
              <a:t>skargi nadzwyczajnej;</a:t>
            </a:r>
            <a:endParaRPr lang="pl-PL" dirty="0" smtClean="0"/>
          </a:p>
          <a:p>
            <a:r>
              <a:rPr lang="pl-PL" dirty="0" smtClean="0"/>
              <a:t>- występowanie </a:t>
            </a:r>
            <a:r>
              <a:rPr lang="pl-PL" dirty="0" smtClean="0"/>
              <a:t>do właściwych organów  z wnioskiem o wydanie </a:t>
            </a:r>
            <a:r>
              <a:rPr lang="pl-PL" dirty="0" smtClean="0"/>
              <a:t>objaśnień </a:t>
            </a:r>
            <a:r>
              <a:rPr lang="pl-PL" dirty="0" smtClean="0"/>
              <a:t>prawnych </a:t>
            </a:r>
            <a:r>
              <a:rPr lang="pl-PL" dirty="0" smtClean="0"/>
              <a:t>- art</a:t>
            </a:r>
            <a:r>
              <a:rPr lang="pl-PL" dirty="0" smtClean="0"/>
              <a:t>. </a:t>
            </a:r>
            <a:r>
              <a:rPr lang="pl-PL" dirty="0" smtClean="0"/>
              <a:t>33 ustawy Prawo przedsiębiorców;</a:t>
            </a:r>
            <a:endParaRPr lang="pl-PL" dirty="0" smtClean="0"/>
          </a:p>
          <a:p>
            <a:r>
              <a:rPr lang="pl-PL" dirty="0" smtClean="0"/>
              <a:t>- m</a:t>
            </a:r>
            <a:r>
              <a:rPr lang="pl-PL" dirty="0" smtClean="0"/>
              <a:t>ożliwość </a:t>
            </a:r>
            <a:r>
              <a:rPr lang="pl-PL" dirty="0" smtClean="0"/>
              <a:t>inicjowania postępowania przygotowawczego w sprawach karnych ściganych z urzędu – bez możliwości kierowania aktów </a:t>
            </a:r>
            <a:r>
              <a:rPr lang="pl-PL" dirty="0" smtClean="0"/>
              <a:t>oskarżenia;</a:t>
            </a:r>
            <a:endParaRPr lang="pl-PL" dirty="0" smtClean="0"/>
          </a:p>
          <a:p>
            <a:r>
              <a:rPr lang="pl-PL" dirty="0" smtClean="0"/>
              <a:t>- p</a:t>
            </a:r>
            <a:r>
              <a:rPr lang="pl-PL" dirty="0" smtClean="0"/>
              <a:t>ozostałe </a:t>
            </a:r>
            <a:r>
              <a:rPr lang="pl-PL" dirty="0" smtClean="0"/>
              <a:t>kompetencje do </a:t>
            </a:r>
            <a:r>
              <a:rPr lang="pl-PL" dirty="0" smtClean="0"/>
              <a:t>podejmowania </a:t>
            </a:r>
            <a:r>
              <a:rPr lang="pl-PL" dirty="0" smtClean="0"/>
              <a:t>szeregu inicjatyw m.in. </a:t>
            </a:r>
            <a:r>
              <a:rPr lang="pl-PL" dirty="0"/>
              <a:t>u</a:t>
            </a:r>
            <a:r>
              <a:rPr lang="pl-PL" dirty="0" smtClean="0"/>
              <a:t>stawodawczych.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2982" y="343700"/>
            <a:ext cx="8534400" cy="1507067"/>
          </a:xfrm>
        </p:spPr>
        <p:txBody>
          <a:bodyPr/>
          <a:lstStyle/>
          <a:p>
            <a:r>
              <a:rPr lang="pl-PL" dirty="0" smtClean="0"/>
              <a:t>Ustawa – Prawo przedsiębiorców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3870" y="1369541"/>
            <a:ext cx="7884082" cy="3615267"/>
          </a:xfrm>
        </p:spPr>
        <p:txBody>
          <a:bodyPr>
            <a:normAutofit/>
          </a:bodyPr>
          <a:lstStyle/>
          <a:p>
            <a:r>
              <a:rPr lang="pl-PL" dirty="0"/>
              <a:t>Ustawa z dnia </a:t>
            </a:r>
            <a:r>
              <a:rPr lang="pl-PL" dirty="0" smtClean="0"/>
              <a:t>6 marca </a:t>
            </a:r>
            <a:r>
              <a:rPr lang="pl-PL" dirty="0"/>
              <a:t>2018 r. - Prawo </a:t>
            </a:r>
            <a:r>
              <a:rPr lang="pl-PL" dirty="0" smtClean="0"/>
              <a:t>przedsiębiorców z wyłączeniem poszczególnych przepisów wchodzi w życie z dniem 30 kwietnia 2018 r.( Dz. U</a:t>
            </a:r>
            <a:r>
              <a:rPr lang="pl-PL" dirty="0"/>
              <a:t>. 2018 poz. </a:t>
            </a:r>
            <a:r>
              <a:rPr lang="pl-PL" dirty="0" smtClean="0"/>
              <a:t>646);</a:t>
            </a:r>
            <a:endParaRPr lang="pl-PL" dirty="0"/>
          </a:p>
          <a:p>
            <a:r>
              <a:rPr lang="pl-PL" dirty="0" smtClean="0"/>
              <a:t>Zastępuje </a:t>
            </a:r>
            <a:r>
              <a:rPr lang="pl-PL" dirty="0"/>
              <a:t>dotychczasową wielokrotnie nowelizowaną ustawę o swobodzie działalności </a:t>
            </a:r>
            <a:r>
              <a:rPr lang="pl-PL" dirty="0" smtClean="0"/>
              <a:t>gospodarczej;</a:t>
            </a:r>
          </a:p>
          <a:p>
            <a:r>
              <a:rPr lang="pl-PL" b="1" dirty="0" smtClean="0"/>
              <a:t>Ma stanowić dla firm „Kartę praw podstawowych”.</a:t>
            </a:r>
          </a:p>
        </p:txBody>
      </p:sp>
    </p:spTree>
    <p:extLst>
      <p:ext uri="{BB962C8B-B14F-4D97-AF65-F5344CB8AC3E}">
        <p14:creationId xmlns:p14="http://schemas.microsoft.com/office/powerpoint/2010/main" val="382302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4715" y="284813"/>
            <a:ext cx="11107711" cy="62209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u="sng" dirty="0"/>
              <a:t>Najważniejsze zasady </a:t>
            </a:r>
            <a:r>
              <a:rPr lang="pl-PL" b="1" u="sng" dirty="0" smtClean="0"/>
              <a:t>ogólne </a:t>
            </a:r>
            <a:r>
              <a:rPr lang="pl-PL" b="1" u="sng" dirty="0"/>
              <a:t>Prawa </a:t>
            </a:r>
            <a:r>
              <a:rPr lang="pl-PL" b="1" u="sng" dirty="0" smtClean="0"/>
              <a:t>przedsiębiorców  </a:t>
            </a:r>
            <a:r>
              <a:rPr lang="pl-PL" b="1" u="sng" dirty="0"/>
              <a:t>to: </a:t>
            </a:r>
            <a:endParaRPr lang="pl-PL" b="1" u="sng" dirty="0" smtClean="0"/>
          </a:p>
          <a:p>
            <a:pPr marL="0" indent="0">
              <a:buNone/>
            </a:pPr>
            <a:endParaRPr lang="pl-PL" b="1" u="sng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wolności działalności </a:t>
            </a:r>
            <a:r>
              <a:rPr lang="pl-PL" dirty="0" smtClean="0"/>
              <a:t>gospodarczej,</a:t>
            </a:r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„co nie jest prawem zabronione, jest dozwolone”,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domniemania uczciwości przedsiębiorcy,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przyjaznej interpretacji </a:t>
            </a:r>
            <a:r>
              <a:rPr lang="pl-PL" dirty="0" smtClean="0"/>
              <a:t>przepisów,</a:t>
            </a:r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rozstrzygania wątpliwości faktycznych na korzyść przedsiębiorcy,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pewności prawa,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pogłębiania zaufania, bezstronności i równego traktowania,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zasada szybkości działania.</a:t>
            </a:r>
          </a:p>
        </p:txBody>
      </p:sp>
    </p:spTree>
    <p:extLst>
      <p:ext uri="{BB962C8B-B14F-4D97-AF65-F5344CB8AC3E}">
        <p14:creationId xmlns:p14="http://schemas.microsoft.com/office/powerpoint/2010/main" val="338784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1553" y="2191264"/>
            <a:ext cx="9320371" cy="40859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i="1" dirty="0" smtClean="0"/>
              <a:t>„Art</a:t>
            </a:r>
            <a:r>
              <a:rPr lang="pl-PL" b="1" i="1" dirty="0"/>
              <a:t>. 8. Przedsiębiorca może podejmować wszelkie działania, z wyjątkiem tych, których zakazują przepisy prawa. Przedsiębiorca może być obowiązany do określonego zachowania tylko na podstawie przepisów prawa</a:t>
            </a:r>
            <a:r>
              <a:rPr lang="pl-PL" b="1" i="1" dirty="0" smtClean="0"/>
              <a:t>.”</a:t>
            </a:r>
            <a:endParaRPr lang="pl-PL" b="1" i="1" dirty="0" smtClean="0"/>
          </a:p>
          <a:p>
            <a:pPr marL="0" indent="0">
              <a:buNone/>
            </a:pPr>
            <a:r>
              <a:rPr lang="pl-PL" b="1" i="1" dirty="0" smtClean="0"/>
              <a:t>„Art</a:t>
            </a:r>
            <a:r>
              <a:rPr lang="pl-PL" b="1" i="1" dirty="0"/>
              <a:t>. 10. 1. Organ kieruje się w swoich działaniach zasadą zaufania do przedsiębiorcy, zakładając, że działa on zgodnie z prawem, uczciwie oraz z poszanowaniem dobrych obyczajów. </a:t>
            </a:r>
            <a:endParaRPr lang="pl-PL" b="1" i="1" dirty="0" smtClean="0"/>
          </a:p>
          <a:p>
            <a:pPr marL="0" indent="0">
              <a:buNone/>
            </a:pPr>
            <a:r>
              <a:rPr lang="pl-PL" b="1" i="1" dirty="0" smtClean="0"/>
              <a:t>2</a:t>
            </a:r>
            <a:r>
              <a:rPr lang="pl-PL" b="1" i="1" dirty="0"/>
              <a:t>. Jeżeli przedmiotem postępowania przed organem jest nałożenie na przedsiębiorcę obowiązku bądź ograniczenie lub odebranie uprawnienia, a w tym zakresie pozostają niedające się usunąć wątpliwości co do stanu faktycznego, organ rozstrzyga je na korzyść przedsiębiorcy</a:t>
            </a:r>
            <a:r>
              <a:rPr lang="pl-PL" b="1" i="1" dirty="0" smtClean="0"/>
              <a:t>.”</a:t>
            </a:r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83147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0751" y="731520"/>
            <a:ext cx="9863528" cy="5460990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OGRANICZENIA </a:t>
            </a:r>
          </a:p>
          <a:p>
            <a:pPr marL="0" indent="0" algn="ctr">
              <a:buNone/>
            </a:pPr>
            <a:endParaRPr lang="pl-PL" b="1" i="1" dirty="0"/>
          </a:p>
          <a:p>
            <a:pPr marL="0" indent="0">
              <a:buNone/>
            </a:pPr>
            <a:r>
              <a:rPr lang="pl-PL" i="1" u="sng" dirty="0" smtClean="0"/>
              <a:t>„3</a:t>
            </a:r>
            <a:r>
              <a:rPr lang="pl-PL" i="1" u="sng" dirty="0"/>
              <a:t>. Przepisu ust. 2 nie stosuje się, jeżeli</a:t>
            </a:r>
            <a:r>
              <a:rPr lang="pl-PL" i="1" u="sng" dirty="0" smtClean="0"/>
              <a:t>:</a:t>
            </a:r>
          </a:p>
          <a:p>
            <a:pPr marL="0" indent="0">
              <a:buNone/>
            </a:pPr>
            <a:endParaRPr lang="pl-PL" i="1" dirty="0"/>
          </a:p>
          <a:p>
            <a:pPr marL="457200" indent="-457200">
              <a:buAutoNum type="arabicParenR"/>
            </a:pPr>
            <a:r>
              <a:rPr lang="pl-PL" i="1" dirty="0" smtClean="0"/>
              <a:t>w </a:t>
            </a:r>
            <a:r>
              <a:rPr lang="pl-PL" i="1" dirty="0"/>
              <a:t>postępowaniu uczestniczą podmioty o spornych interesach lub wynik postępowania ma bezpośredni wpływ na interesy osób trzecich; </a:t>
            </a:r>
          </a:p>
          <a:p>
            <a:pPr marL="0" indent="0">
              <a:buNone/>
            </a:pPr>
            <a:r>
              <a:rPr lang="pl-PL" i="1" dirty="0"/>
              <a:t>2) </a:t>
            </a:r>
            <a:r>
              <a:rPr lang="pl-PL" i="1" dirty="0" smtClean="0"/>
              <a:t>   odrębne </a:t>
            </a:r>
            <a:r>
              <a:rPr lang="pl-PL" i="1" dirty="0"/>
              <a:t>przepisy wymagają od przedsiębiorcy wykazania określonych </a:t>
            </a:r>
            <a:r>
              <a:rPr lang="pl-PL" i="1" dirty="0" smtClean="0"/>
              <a:t>	faktów</a:t>
            </a:r>
            <a:r>
              <a:rPr lang="pl-PL" i="1" dirty="0"/>
              <a:t>; </a:t>
            </a:r>
          </a:p>
          <a:p>
            <a:pPr marL="0" indent="0">
              <a:buNone/>
            </a:pPr>
            <a:r>
              <a:rPr lang="pl-PL" b="1" i="1" dirty="0"/>
              <a:t>3) </a:t>
            </a:r>
            <a:r>
              <a:rPr lang="pl-PL" b="1" i="1" dirty="0" smtClean="0"/>
              <a:t>   wymaga </a:t>
            </a:r>
            <a:r>
              <a:rPr lang="pl-PL" b="1" i="1" dirty="0"/>
              <a:t>tego </a:t>
            </a:r>
            <a:r>
              <a:rPr lang="pl-PL" b="1" i="1" u="sng" dirty="0"/>
              <a:t>ważny</a:t>
            </a:r>
            <a:r>
              <a:rPr lang="pl-PL" b="1" i="1" dirty="0"/>
              <a:t> interes publiczny, w tym istotne interesy państwa, a </a:t>
            </a:r>
            <a:r>
              <a:rPr lang="pl-PL" b="1" i="1" dirty="0" smtClean="0"/>
              <a:t>	w </a:t>
            </a:r>
            <a:r>
              <a:rPr lang="pl-PL" b="1" i="1" dirty="0"/>
              <a:t>szczególności </a:t>
            </a:r>
            <a:r>
              <a:rPr lang="pl-PL" b="1" i="1" dirty="0" smtClean="0"/>
              <a:t> jego </a:t>
            </a:r>
            <a:r>
              <a:rPr lang="pl-PL" b="1" i="1" dirty="0"/>
              <a:t>bezpieczeństwa, obronności lub porządku </a:t>
            </a:r>
            <a:r>
              <a:rPr lang="pl-PL" b="1" i="1" dirty="0" smtClean="0"/>
              <a:t>	publicznego.”</a:t>
            </a:r>
            <a:endParaRPr lang="pl-PL" b="1" i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279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2681" y="329514"/>
            <a:ext cx="8641492" cy="6037389"/>
          </a:xfrm>
        </p:spPr>
        <p:txBody>
          <a:bodyPr/>
          <a:lstStyle/>
          <a:p>
            <a:r>
              <a:rPr lang="pl-PL" b="1" i="1" dirty="0" smtClean="0"/>
              <a:t>„Art</a:t>
            </a:r>
            <a:r>
              <a:rPr lang="pl-PL" b="1" i="1" dirty="0"/>
              <a:t>. 13. Funkcjonariusze publiczni ponoszą </a:t>
            </a:r>
            <a:r>
              <a:rPr lang="pl-PL" b="1" i="1" u="sng" dirty="0"/>
              <a:t>odpowiedzialność</a:t>
            </a:r>
            <a:r>
              <a:rPr lang="pl-PL" b="1" i="1" dirty="0"/>
              <a:t> za naruszenie prawa spowodowane ich działaniem lub zaniechaniem na zasadach określonych w odrębnych </a:t>
            </a:r>
            <a:r>
              <a:rPr lang="pl-PL" b="1" i="1" dirty="0" smtClean="0"/>
              <a:t>przepisach.” </a:t>
            </a:r>
          </a:p>
          <a:p>
            <a:pPr marL="0" indent="0">
              <a:buNone/>
            </a:pPr>
            <a:endParaRPr lang="pl-PL" i="1" dirty="0" smtClean="0"/>
          </a:p>
          <a:p>
            <a:r>
              <a:rPr lang="pl-PL" b="1" i="1" dirty="0" smtClean="0"/>
              <a:t>„Art</a:t>
            </a:r>
            <a:r>
              <a:rPr lang="pl-PL" b="1" i="1" dirty="0"/>
              <a:t>. 15. Organ, w zakresie swojej właściwości, udziela przedsiębiorcy </a:t>
            </a:r>
            <a:r>
              <a:rPr lang="pl-PL" b="1" i="1" u="sng" dirty="0"/>
              <a:t>informacji</a:t>
            </a:r>
            <a:r>
              <a:rPr lang="pl-PL" b="1" i="1" dirty="0"/>
              <a:t> o warunkach podejmowania, wykonywania i zakończenia działalności gospodarczej</a:t>
            </a:r>
            <a:r>
              <a:rPr lang="pl-PL" b="1" i="1" dirty="0" smtClean="0"/>
              <a:t>.”</a:t>
            </a:r>
          </a:p>
          <a:p>
            <a:endParaRPr lang="pl-PL" b="1" i="1" dirty="0" smtClean="0"/>
          </a:p>
          <a:p>
            <a:pPr marL="0" indent="0">
              <a:buNone/>
            </a:pPr>
            <a:endParaRPr lang="pl-PL" b="1" i="1" dirty="0"/>
          </a:p>
        </p:txBody>
      </p:sp>
    </p:spTree>
    <p:extLst>
      <p:ext uri="{BB962C8B-B14F-4D97-AF65-F5344CB8AC3E}">
        <p14:creationId xmlns:p14="http://schemas.microsoft.com/office/powerpoint/2010/main" val="85709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78943"/>
            <a:ext cx="12192000" cy="1015543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Działanie organów  W procesie załatwiana spraw z zakresu działalności gospodarczej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11348"/>
            <a:ext cx="12192000" cy="5833149"/>
          </a:xfrm>
        </p:spPr>
        <p:txBody>
          <a:bodyPr>
            <a:normAutofit fontScale="92500" lnSpcReduction="20000"/>
          </a:bodyPr>
          <a:lstStyle/>
          <a:p>
            <a:r>
              <a:rPr lang="pl-PL" b="1" i="1" dirty="0" smtClean="0"/>
              <a:t>„Art</a:t>
            </a:r>
            <a:r>
              <a:rPr lang="pl-PL" b="1" i="1" dirty="0"/>
              <a:t>. 27. Organy działają w sprawach związanych z wykonywaniem działalności gospodarczej </a:t>
            </a:r>
            <a:r>
              <a:rPr lang="pl-PL" b="1" i="1" u="sng" dirty="0"/>
              <a:t>wnikliwie i szybko</a:t>
            </a:r>
            <a:r>
              <a:rPr lang="pl-PL" b="1" i="1" dirty="0"/>
              <a:t>, posługując się możliwie </a:t>
            </a:r>
            <a:r>
              <a:rPr lang="pl-PL" b="1" i="1" u="sng" dirty="0"/>
              <a:t>najprostszymi środkami </a:t>
            </a:r>
            <a:r>
              <a:rPr lang="pl-PL" b="1" i="1" dirty="0"/>
              <a:t>prowadzącymi do ich załatwienia</a:t>
            </a:r>
            <a:r>
              <a:rPr lang="pl-PL" b="1" i="1" dirty="0" smtClean="0"/>
              <a:t>.” </a:t>
            </a:r>
          </a:p>
          <a:p>
            <a:r>
              <a:rPr lang="pl-PL" i="1" dirty="0" smtClean="0"/>
              <a:t>Kluczowa okaże się wykładnia ww. zapisu w orzecznictwie i nauce prawa, która spowoduje w efekcie bardziej lub mniej liberalne rozumienie adekwatnych środków.</a:t>
            </a:r>
          </a:p>
          <a:p>
            <a:endParaRPr lang="pl-PL" i="1" dirty="0" smtClean="0"/>
          </a:p>
          <a:p>
            <a:r>
              <a:rPr lang="pl-PL" b="1" i="1" u="sng" dirty="0" smtClean="0"/>
              <a:t>KORZYSTNE DLA PRZEDSIĘBIORCÓW POZOSTAJĄ ZAPISY art. 28-30 ustawy.</a:t>
            </a:r>
          </a:p>
          <a:p>
            <a:pPr>
              <a:buFontTx/>
              <a:buChar char="-"/>
            </a:pPr>
            <a:r>
              <a:rPr lang="pl-PL" i="1" dirty="0" smtClean="0"/>
              <a:t>obowiązek współdziałania w wyjaśnieniu sprawy pomiędzy różnymi organami;</a:t>
            </a:r>
          </a:p>
          <a:p>
            <a:pPr>
              <a:buFontTx/>
              <a:buChar char="-"/>
            </a:pPr>
            <a:r>
              <a:rPr lang="pl-PL" i="1" dirty="0"/>
              <a:t>z</a:t>
            </a:r>
            <a:r>
              <a:rPr lang="pl-PL" i="1" dirty="0" smtClean="0"/>
              <a:t>akazanie organowi uzależnienia wydania rozstrzygnięcia od przedłożenia oryginału, poświadczonej kopii lub poświadczonego odpisu dokumentu, chyba że obowiązek ten wprost wynika z przepisów prawa;</a:t>
            </a:r>
          </a:p>
          <a:p>
            <a:pPr>
              <a:buFontTx/>
              <a:buChar char="-"/>
            </a:pPr>
            <a:r>
              <a:rPr lang="pl-PL" i="1" dirty="0" smtClean="0"/>
              <a:t>organ, wyznaczając przedsiębiorcy termin na dokonanie określonej czynności będzie musiał uwzględnić czas niezbędny do jej wykonania, ważny interes publiczny oraz słuszny interes tego przedsiębiorcy;</a:t>
            </a:r>
          </a:p>
          <a:p>
            <a:pPr>
              <a:buFontTx/>
              <a:buChar char="-"/>
            </a:pPr>
            <a:r>
              <a:rPr lang="pl-PL" i="1" dirty="0" smtClean="0"/>
              <a:t>organ nie będzie mógł żądać dokumentów lub ujawnienia danych, których konieczność przedstawienia lub ujawnienia nie wynika z przepisów prawa lub danych, które są w posiadaniu organu lub do których ma dostęp na podstawie odrębnych przepisów;</a:t>
            </a:r>
          </a:p>
          <a:p>
            <a:pPr>
              <a:buFontTx/>
              <a:buChar char="-"/>
            </a:pPr>
            <a:r>
              <a:rPr lang="pl-PL" i="1" dirty="0" smtClean="0"/>
              <a:t>- organ nie będzie mógł odmówić przyjęcia pisma lub wniosku niekompletnego. </a:t>
            </a:r>
          </a:p>
          <a:p>
            <a:pPr>
              <a:buFontTx/>
              <a:buChar char="-"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653140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0822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eliminowanie braku pewności obrotu gospodarczego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94282"/>
            <a:ext cx="12192000" cy="5486400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/>
              <a:t>Art. 33 </a:t>
            </a:r>
            <a:r>
              <a:rPr lang="pl-PL" dirty="0" smtClean="0"/>
              <a:t>- przewiduje możliwość wydania przez organy państwa interpretacji przepisów dotyczących prowadzenia działalności gospodarczej, z urzędu lub na wniosek Rzecznika Małych i Średnich przedsiębiorców </a:t>
            </a:r>
            <a:r>
              <a:rPr lang="pl-PL" b="1" dirty="0" smtClean="0"/>
              <a:t>(interpretacje ogólne/systemowe).</a:t>
            </a:r>
          </a:p>
          <a:p>
            <a:r>
              <a:rPr lang="pl-PL" i="1" dirty="0" smtClean="0"/>
              <a:t>„Właściwi ministrowie oraz organy, które na podstawie odrębnych przepisów są upoważnione do opracowywania i przedkładania Radzie Ministrów projektów aktów prawnych, dążą do zapewnienia jednolitego stosowania przepisów prawa z zakresu działalności gospodarczej, w szczególności wydając, w zakresie swojej właściwości, z urzędu lub na wniosek Rzecznika Małych i Średnich Przedsiębiorców wyjaśnienia przepisów regulujących podejmowanie, wykonywanie lub zakończenie działalności gospodarczej, dotyczące praktycznego ich stosowania </a:t>
            </a:r>
            <a:r>
              <a:rPr lang="pl-PL" b="1" i="1" dirty="0" smtClean="0"/>
              <a:t>(objaśnienia prawne), </a:t>
            </a:r>
            <a:r>
              <a:rPr lang="pl-PL" i="1" dirty="0" smtClean="0"/>
              <a:t>przy uwzględnieniu w szczególności orzecznictwa sądów, Trybunału Konstytucyjnego i Trybunału Sprawiedliwości Unii Europejskiej.” </a:t>
            </a:r>
            <a:endParaRPr lang="pl-PL" b="1" i="1" dirty="0" smtClean="0"/>
          </a:p>
          <a:p>
            <a:pPr>
              <a:buNone/>
            </a:pPr>
            <a:r>
              <a:rPr lang="pl-PL" b="1" dirty="0" smtClean="0"/>
              <a:t>	</a:t>
            </a:r>
            <a:r>
              <a:rPr lang="pl-PL" b="1" u="sng" dirty="0" smtClean="0"/>
              <a:t>Art. 34 </a:t>
            </a:r>
            <a:r>
              <a:rPr lang="pl-PL" u="sng" dirty="0" smtClean="0"/>
              <a:t>– </a:t>
            </a:r>
            <a:r>
              <a:rPr lang="pl-PL" b="1" u="sng" dirty="0" smtClean="0"/>
              <a:t>interpretacje indywidualne –</a:t>
            </a:r>
            <a:r>
              <a:rPr lang="pl-PL" dirty="0" smtClean="0"/>
              <a:t>dotyczące zakresu </a:t>
            </a:r>
            <a:r>
              <a:rPr lang="pl-PL" dirty="0"/>
              <a:t>i sposobu stosowania przepisów, z których wynika obowiązek świadczenia przez przedsiębiorcę </a:t>
            </a:r>
            <a:r>
              <a:rPr lang="pl-PL" b="1" dirty="0"/>
              <a:t>daniny publicznej lub składek na ubezpieczenia społeczne </a:t>
            </a:r>
            <a:r>
              <a:rPr lang="pl-PL" dirty="0"/>
              <a:t>lub </a:t>
            </a:r>
            <a:r>
              <a:rPr lang="pl-PL" dirty="0" smtClean="0"/>
              <a:t>zdrowotne. Na przedsiębiorcy będzie spoczywał obowiązek skierowania wniosku do właściwego organu. W przypadku błędu przekazanie – ewentualny spór kompetencyjny rozstrzygnie organ wyższego rzędu lub NSA.</a:t>
            </a:r>
          </a:p>
          <a:p>
            <a:r>
              <a:rPr lang="pl-PL" b="1" dirty="0" smtClean="0"/>
              <a:t>- opłata 40 zł </a:t>
            </a:r>
          </a:p>
          <a:p>
            <a:r>
              <a:rPr lang="pl-PL" b="1" dirty="0" smtClean="0"/>
              <a:t>– czas załatwienia sprawy 30 dni !</a:t>
            </a:r>
          </a:p>
          <a:p>
            <a:r>
              <a:rPr lang="pl-PL" b="1" u="sng" dirty="0" smtClean="0"/>
              <a:t>- publikacja interpretacji na stronie BIP organu.</a:t>
            </a:r>
          </a:p>
          <a:p>
            <a:r>
              <a:rPr lang="pl-PL" b="1" u="sng" dirty="0" smtClean="0"/>
              <a:t>- zmiana wyłącznie w drodze wznowienia postępowania (chyba, że nastąpiły nieodwracalne skutki prawne),</a:t>
            </a:r>
          </a:p>
        </p:txBody>
      </p:sp>
    </p:spTree>
    <p:extLst>
      <p:ext uri="{BB962C8B-B14F-4D97-AF65-F5344CB8AC3E}">
        <p14:creationId xmlns:p14="http://schemas.microsoft.com/office/powerpoint/2010/main" val="2712444506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1445</TotalTime>
  <Words>2312</Words>
  <Application>Microsoft Office PowerPoint</Application>
  <PresentationFormat>Panoramiczny</PresentationFormat>
  <Paragraphs>198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8" baseType="lpstr">
      <vt:lpstr>Century Gothic</vt:lpstr>
      <vt:lpstr>Wingdings 3</vt:lpstr>
      <vt:lpstr>Wycinek</vt:lpstr>
      <vt:lpstr>KONSTYTUCJA BIZNESU</vt:lpstr>
      <vt:lpstr>Pakiet 5 ustaw: </vt:lpstr>
      <vt:lpstr>Ustawa – Prawo przedsiębiorców</vt:lpstr>
      <vt:lpstr>Prezentacja programu PowerPoint</vt:lpstr>
      <vt:lpstr>Prezentacja programu PowerPoint</vt:lpstr>
      <vt:lpstr>Prezentacja programu PowerPoint</vt:lpstr>
      <vt:lpstr>Prezentacja programu PowerPoint</vt:lpstr>
      <vt:lpstr>Działanie organów  W procesie załatwiana spraw z zakresu działalności gospodarczej </vt:lpstr>
      <vt:lpstr>eliminowanie braku pewności obrotu gospodarczego  </vt:lpstr>
      <vt:lpstr>Prezentacja programu PowerPoint</vt:lpstr>
      <vt:lpstr>KONTROLA DZIAŁALNOŚCI GOSPODARCZEJ</vt:lpstr>
      <vt:lpstr>TWORZENIE PRZEPISÓW DLA PRZEDSIĘBIORCÓW Z ZAKRESU PRAWA GOSPODARCZEGO – ROZDZIAŁ 6</vt:lpstr>
      <vt:lpstr>DZIAŁALNOŚĆ NIEREJESTROWANA </vt:lpstr>
      <vt:lpstr>ULGA NA START </vt:lpstr>
      <vt:lpstr>ZAWIESZENIE  DZIAŁALNOŚCI </vt:lpstr>
      <vt:lpstr>DZIAŁALNOŚĆ REGULOWANA</vt:lpstr>
      <vt:lpstr>Prezentacja programu PowerPoint</vt:lpstr>
      <vt:lpstr>USTAWA O CEIDG i Punkcie Informacji dla przedsiębiorcy</vt:lpstr>
      <vt:lpstr>Prezentacja programu PowerPoint</vt:lpstr>
      <vt:lpstr>DANE  PODLEGAJĄCE  WPISOWI  DO  CEIDG</vt:lpstr>
      <vt:lpstr>POZOSTAŁE  ZMIANY</vt:lpstr>
      <vt:lpstr>PRZEDSIĘBIORCY  ZAGRANICZNI</vt:lpstr>
      <vt:lpstr>Prezentacja programu PowerPoint</vt:lpstr>
      <vt:lpstr>USTAWA O RZECZNIKU MAŁYCH I ŚREDNICH PRZEDSIĘBIORCÓW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KONSTYTUCJA  BIZNEZU</dc:title>
  <dc:creator>Michał Wójcik</dc:creator>
  <cp:lastModifiedBy>Michał Wójcik</cp:lastModifiedBy>
  <cp:revision>121</cp:revision>
  <dcterms:created xsi:type="dcterms:W3CDTF">2018-05-09T07:19:11Z</dcterms:created>
  <dcterms:modified xsi:type="dcterms:W3CDTF">2018-05-14T10:38:49Z</dcterms:modified>
</cp:coreProperties>
</file>